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57" r:id="rId5"/>
    <p:sldId id="259" r:id="rId6"/>
    <p:sldId id="264" r:id="rId7"/>
    <p:sldId id="258" r:id="rId8"/>
    <p:sldId id="260" r:id="rId9"/>
    <p:sldId id="262" r:id="rId10"/>
    <p:sldId id="265" r:id="rId1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63EB"/>
    <a:srgbClr val="23CA60"/>
    <a:srgbClr val="FEE2E2"/>
    <a:srgbClr val="DCFCE7"/>
    <a:srgbClr val="DBEAFE"/>
    <a:srgbClr val="E0E7FF"/>
    <a:srgbClr val="B91C1C"/>
    <a:srgbClr val="166534"/>
    <a:srgbClr val="6B21A8"/>
    <a:srgbClr val="A85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1397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496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28E6-01A4-684E-DF83-ED766D8D3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D96A3-5FAA-CA28-6DA8-94E5CE57F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33FA0C-CF2A-BD3B-9F57-C21591481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CFD36-024D-4F7D-F727-EA0A8AC8D8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7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CA4CB69-0632-2EB0-0DD5-FD478454D0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00224E09-8FCB-CD49-A4F2-415477EAD9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3" y="-2829"/>
            <a:ext cx="12192000" cy="838200"/>
          </a:xfrm>
          <a:prstGeom prst="rect">
            <a:avLst/>
          </a:prstGeom>
        </p:spPr>
      </p:pic>
      <p:sp>
        <p:nvSpPr>
          <p:cNvPr id="5" name="Text 17">
            <a:extLst>
              <a:ext uri="{FF2B5EF4-FFF2-40B4-BE49-F238E27FC236}">
                <a16:creationId xmlns:a16="http://schemas.microsoft.com/office/drawing/2014/main" id="{B08EE883-55B0-5541-D0F9-157317A6C18E}"/>
              </a:ext>
            </a:extLst>
          </p:cNvPr>
          <p:cNvSpPr/>
          <p:nvPr userDrawn="1"/>
        </p:nvSpPr>
        <p:spPr>
          <a:xfrm>
            <a:off x="391309" y="6503068"/>
            <a:ext cx="41871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endParaRPr lang="en-US" sz="1200" dirty="0"/>
          </a:p>
        </p:txBody>
      </p:sp>
      <p:sp>
        <p:nvSpPr>
          <p:cNvPr id="6" name="Text 18">
            <a:extLst>
              <a:ext uri="{FF2B5EF4-FFF2-40B4-BE49-F238E27FC236}">
                <a16:creationId xmlns:a16="http://schemas.microsoft.com/office/drawing/2014/main" id="{821375AE-A8B8-BD1B-0B79-E8DAFF29D737}"/>
              </a:ext>
            </a:extLst>
          </p:cNvPr>
          <p:cNvSpPr/>
          <p:nvPr userDrawn="1"/>
        </p:nvSpPr>
        <p:spPr>
          <a:xfrm>
            <a:off x="11479154" y="6503068"/>
            <a:ext cx="41058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endParaRPr lang="en-US" sz="1200" dirty="0"/>
          </a:p>
        </p:txBody>
      </p:sp>
      <p:sp>
        <p:nvSpPr>
          <p:cNvPr id="8" name="Text 16">
            <a:extLst>
              <a:ext uri="{FF2B5EF4-FFF2-40B4-BE49-F238E27FC236}">
                <a16:creationId xmlns:a16="http://schemas.microsoft.com/office/drawing/2014/main" id="{F2CBD815-0C12-176F-D7CF-617FC98EB226}"/>
              </a:ext>
            </a:extLst>
          </p:cNvPr>
          <p:cNvSpPr/>
          <p:nvPr userDrawn="1"/>
        </p:nvSpPr>
        <p:spPr>
          <a:xfrm>
            <a:off x="381000" y="6507079"/>
            <a:ext cx="41871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endParaRPr lang="en-US" sz="1200" dirty="0"/>
          </a:p>
        </p:txBody>
      </p:sp>
      <p:sp>
        <p:nvSpPr>
          <p:cNvPr id="9" name="Text 17">
            <a:extLst>
              <a:ext uri="{FF2B5EF4-FFF2-40B4-BE49-F238E27FC236}">
                <a16:creationId xmlns:a16="http://schemas.microsoft.com/office/drawing/2014/main" id="{3629908A-9998-C07D-967F-456BA836F00B}"/>
              </a:ext>
            </a:extLst>
          </p:cNvPr>
          <p:cNvSpPr/>
          <p:nvPr userDrawn="1"/>
        </p:nvSpPr>
        <p:spPr>
          <a:xfrm>
            <a:off x="11468845" y="6507079"/>
            <a:ext cx="41058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endParaRPr lang="en-US" sz="1200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FB6833B-18A2-280D-E21E-2C2CC4E5B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D96288-8C4C-41E9-847C-2FF90F27A330}" type="slidenum">
              <a:rPr lang="ko-KR" altLang="en-US" smtClean="0"/>
              <a:pPr/>
              <a:t>‹#›</a:t>
            </a:fld>
            <a:r>
              <a:rPr lang="en-US" altLang="ko-KR" dirty="0"/>
              <a:t>/10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86" y="223186"/>
            <a:ext cx="1077631" cy="107763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800" y="5257800"/>
            <a:ext cx="1219200" cy="1219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7692" y="1657792"/>
            <a:ext cx="723023" cy="723023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5600" y="762004"/>
            <a:ext cx="914400" cy="9429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600" y="1443039"/>
            <a:ext cx="1066800" cy="1219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8800" y="4652963"/>
            <a:ext cx="914400" cy="38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553200"/>
            <a:ext cx="12192000" cy="3048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863027" y="3014663"/>
            <a:ext cx="10465951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4500"/>
              </a:lnSpc>
            </a:pPr>
            <a:r>
              <a:rPr lang="en-US" sz="4500" b="1" kern="0" spc="18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QR 코드 스미싱 방지 웹 서비스</a:t>
            </a:r>
            <a:endParaRPr lang="en-US" sz="4500" dirty="0"/>
          </a:p>
        </p:txBody>
      </p:sp>
      <p:sp>
        <p:nvSpPr>
          <p:cNvPr id="12" name="Text 1"/>
          <p:cNvSpPr/>
          <p:nvPr/>
        </p:nvSpPr>
        <p:spPr>
          <a:xfrm>
            <a:off x="3592133" y="3814763"/>
            <a:ext cx="500759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3000"/>
              </a:lnSpc>
            </a:pPr>
            <a:r>
              <a:rPr lang="en-US" sz="27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Team Underdog</a:t>
            </a:r>
            <a:endParaRPr lang="en-US" sz="2700" dirty="0"/>
          </a:p>
        </p:txBody>
      </p:sp>
      <p:sp>
        <p:nvSpPr>
          <p:cNvPr id="13" name="Text 2"/>
          <p:cNvSpPr/>
          <p:nvPr/>
        </p:nvSpPr>
        <p:spPr>
          <a:xfrm>
            <a:off x="4752678" y="5148263"/>
            <a:ext cx="322379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1" descr="preencoded.png">
            <a:extLst>
              <a:ext uri="{FF2B5EF4-FFF2-40B4-BE49-F238E27FC236}">
                <a16:creationId xmlns:a16="http://schemas.microsoft.com/office/drawing/2014/main" id="{F367E4BA-05AC-E03B-3FBC-541EF00AB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38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181100"/>
            <a:ext cx="5562600" cy="22288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181100"/>
            <a:ext cx="5562600" cy="22288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714750"/>
            <a:ext cx="5562600" cy="22288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3714750"/>
            <a:ext cx="5562600" cy="2228850"/>
          </a:xfrm>
          <a:prstGeom prst="rect">
            <a:avLst/>
          </a:prstGeom>
        </p:spPr>
      </p:pic>
      <p:sp>
        <p:nvSpPr>
          <p:cNvPr id="17" name="Text 1"/>
          <p:cNvSpPr/>
          <p:nvPr/>
        </p:nvSpPr>
        <p:spPr>
          <a:xfrm>
            <a:off x="1295400" y="1409700"/>
            <a:ext cx="429321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신종 위협(Zero-Day) 탐지의 한계</a:t>
            </a:r>
            <a:endParaRPr lang="en-US" sz="1500" dirty="0"/>
          </a:p>
        </p:txBody>
      </p:sp>
      <p:sp>
        <p:nvSpPr>
          <p:cNvPr id="18" name="Text 2"/>
          <p:cNvSpPr/>
          <p:nvPr/>
        </p:nvSpPr>
        <p:spPr>
          <a:xfrm>
            <a:off x="1295400" y="1752600"/>
            <a:ext cx="429321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Google Safe Browsing API 기반으로 동작</a:t>
            </a:r>
            <a:endParaRPr lang="en-US" sz="1200" dirty="0"/>
          </a:p>
        </p:txBody>
      </p:sp>
      <p:sp>
        <p:nvSpPr>
          <p:cNvPr id="19" name="Text 3"/>
          <p:cNvSpPr/>
          <p:nvPr/>
        </p:nvSpPr>
        <p:spPr>
          <a:xfrm>
            <a:off x="1295400" y="2019300"/>
            <a:ext cx="429321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아직 등록되지 않은 신종 피싱 사이트는 탐지 불가</a:t>
            </a:r>
            <a:endParaRPr lang="en-US" sz="1200" dirty="0"/>
          </a:p>
        </p:txBody>
      </p:sp>
      <p:sp>
        <p:nvSpPr>
          <p:cNvPr id="20" name="Text 4"/>
          <p:cNvSpPr/>
          <p:nvPr/>
        </p:nvSpPr>
        <p:spPr>
          <a:xfrm>
            <a:off x="1295400" y="2286000"/>
            <a:ext cx="357767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알려진 위협에 대한 방어력은 강함</a:t>
            </a:r>
            <a:endParaRPr lang="en-US" sz="1200" dirty="0"/>
          </a:p>
        </p:txBody>
      </p:sp>
      <p:sp>
        <p:nvSpPr>
          <p:cNvPr id="21" name="Text 5"/>
          <p:cNvSpPr/>
          <p:nvPr/>
        </p:nvSpPr>
        <p:spPr>
          <a:xfrm>
            <a:off x="7219950" y="1409700"/>
            <a:ext cx="329255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사용 편의성(UX)의 한계</a:t>
            </a:r>
            <a:endParaRPr lang="en-US" sz="1500" dirty="0"/>
          </a:p>
        </p:txBody>
      </p:sp>
      <p:sp>
        <p:nvSpPr>
          <p:cNvPr id="22" name="Text 6"/>
          <p:cNvSpPr/>
          <p:nvPr/>
        </p:nvSpPr>
        <p:spPr>
          <a:xfrm>
            <a:off x="7219950" y="1752600"/>
            <a:ext cx="329255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QR코드를 이미지 파일로 저장해야 함</a:t>
            </a:r>
            <a:endParaRPr lang="en-US" sz="1200" dirty="0"/>
          </a:p>
        </p:txBody>
      </p:sp>
      <p:sp>
        <p:nvSpPr>
          <p:cNvPr id="23" name="Text 7"/>
          <p:cNvSpPr/>
          <p:nvPr/>
        </p:nvSpPr>
        <p:spPr>
          <a:xfrm>
            <a:off x="7219950" y="2019300"/>
            <a:ext cx="329255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네이티브 앱에 비해 접근성이 낮음</a:t>
            </a:r>
            <a:endParaRPr lang="en-US" sz="1200" dirty="0"/>
          </a:p>
        </p:txBody>
      </p:sp>
      <p:sp>
        <p:nvSpPr>
          <p:cNvPr id="24" name="Text 8"/>
          <p:cNvSpPr/>
          <p:nvPr/>
        </p:nvSpPr>
        <p:spPr>
          <a:xfrm>
            <a:off x="7219950" y="2286000"/>
            <a:ext cx="329255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여러 단계를 거쳐야 사용 가능</a:t>
            </a:r>
            <a:endParaRPr lang="en-US" sz="1200" dirty="0"/>
          </a:p>
        </p:txBody>
      </p:sp>
      <p:sp>
        <p:nvSpPr>
          <p:cNvPr id="25" name="Text 9"/>
          <p:cNvSpPr/>
          <p:nvPr/>
        </p:nvSpPr>
        <p:spPr>
          <a:xfrm>
            <a:off x="1266825" y="3943350"/>
            <a:ext cx="405211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QR 코드 인식(Parsing)의 한계</a:t>
            </a:r>
            <a:endParaRPr lang="en-US" sz="1500" dirty="0"/>
          </a:p>
        </p:txBody>
      </p:sp>
      <p:sp>
        <p:nvSpPr>
          <p:cNvPr id="26" name="Text 10"/>
          <p:cNvSpPr/>
          <p:nvPr/>
        </p:nvSpPr>
        <p:spPr>
          <a:xfrm>
            <a:off x="1266825" y="4286250"/>
            <a:ext cx="40521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pyzbar 오픈소스 라이브러리 사용</a:t>
            </a:r>
            <a:endParaRPr lang="en-US" sz="1200" dirty="0"/>
          </a:p>
        </p:txBody>
      </p:sp>
      <p:sp>
        <p:nvSpPr>
          <p:cNvPr id="27" name="Text 11"/>
          <p:cNvSpPr/>
          <p:nvPr/>
        </p:nvSpPr>
        <p:spPr>
          <a:xfrm>
            <a:off x="1266825" y="4552950"/>
            <a:ext cx="40521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조명, 각도, 훼손 정도에 따라 인식 실패</a:t>
            </a:r>
            <a:endParaRPr lang="en-US" sz="1200" dirty="0"/>
          </a:p>
        </p:txBody>
      </p:sp>
      <p:sp>
        <p:nvSpPr>
          <p:cNvPr id="28" name="Text 12"/>
          <p:cNvSpPr/>
          <p:nvPr/>
        </p:nvSpPr>
        <p:spPr>
          <a:xfrm>
            <a:off x="1266825" y="4819650"/>
            <a:ext cx="40521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로고 등으로 디자인이 복잡한 경우 실패율 증가</a:t>
            </a:r>
            <a:endParaRPr lang="en-US" sz="1200" dirty="0"/>
          </a:p>
        </p:txBody>
      </p:sp>
      <p:sp>
        <p:nvSpPr>
          <p:cNvPr id="29" name="Text 13"/>
          <p:cNvSpPr/>
          <p:nvPr/>
        </p:nvSpPr>
        <p:spPr>
          <a:xfrm>
            <a:off x="7105650" y="3943350"/>
            <a:ext cx="31852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API 종속성 및 확장성의 한계</a:t>
            </a:r>
            <a:endParaRPr lang="en-US" sz="1500" dirty="0"/>
          </a:p>
        </p:txBody>
      </p:sp>
      <p:sp>
        <p:nvSpPr>
          <p:cNvPr id="30" name="Text 14"/>
          <p:cNvSpPr/>
          <p:nvPr/>
        </p:nvSpPr>
        <p:spPr>
          <a:xfrm>
            <a:off x="7105650" y="4286250"/>
            <a:ext cx="31852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Google Safe Browsing API에 의존</a:t>
            </a:r>
            <a:endParaRPr lang="en-US" sz="1200" dirty="0"/>
          </a:p>
        </p:txBody>
      </p:sp>
      <p:sp>
        <p:nvSpPr>
          <p:cNvPr id="31" name="Text 15"/>
          <p:cNvSpPr/>
          <p:nvPr/>
        </p:nvSpPr>
        <p:spPr>
          <a:xfrm>
            <a:off x="7105650" y="4552950"/>
            <a:ext cx="31852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API 정책 변경에 영향을 받음</a:t>
            </a:r>
            <a:endParaRPr lang="en-US" sz="1200" dirty="0"/>
          </a:p>
        </p:txBody>
      </p:sp>
      <p:sp>
        <p:nvSpPr>
          <p:cNvPr id="32" name="Text 16"/>
          <p:cNvSpPr/>
          <p:nvPr/>
        </p:nvSpPr>
        <p:spPr>
          <a:xfrm>
            <a:off x="7105650" y="4819650"/>
            <a:ext cx="31852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무료 API quota로 인한 확장성 제약</a:t>
            </a:r>
            <a:endParaRPr lang="en-US" sz="1200" dirty="0"/>
          </a:p>
        </p:txBody>
      </p:sp>
      <p:sp>
        <p:nvSpPr>
          <p:cNvPr id="36" name="Text 0">
            <a:extLst>
              <a:ext uri="{FF2B5EF4-FFF2-40B4-BE49-F238E27FC236}">
                <a16:creationId xmlns:a16="http://schemas.microsoft.com/office/drawing/2014/main" id="{8C2F7F60-E0AC-0FBB-9C49-E3D05828B472}"/>
              </a:ext>
            </a:extLst>
          </p:cNvPr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한계점</a:t>
            </a:r>
            <a:endParaRPr lang="en-US" sz="27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2154085-2915-4809-E1BD-7237C1110CFC}"/>
              </a:ext>
            </a:extLst>
          </p:cNvPr>
          <p:cNvGrpSpPr/>
          <p:nvPr/>
        </p:nvGrpSpPr>
        <p:grpSpPr>
          <a:xfrm>
            <a:off x="528706" y="1334520"/>
            <a:ext cx="540000" cy="540000"/>
            <a:chOff x="762952" y="2206500"/>
            <a:chExt cx="540000" cy="540000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24B339B-D370-40E8-4C55-68CBB5415DF4}"/>
                </a:ext>
              </a:extLst>
            </p:cNvPr>
            <p:cNvSpPr/>
            <p:nvPr/>
          </p:nvSpPr>
          <p:spPr>
            <a:xfrm>
              <a:off x="762952" y="2206500"/>
              <a:ext cx="540000" cy="540000"/>
            </a:xfrm>
            <a:prstGeom prst="ellipse">
              <a:avLst/>
            </a:prstGeom>
            <a:solidFill>
              <a:srgbClr val="DBEAFE"/>
            </a:solidFill>
            <a:ln>
              <a:solidFill>
                <a:srgbClr val="DBEA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9" name="Image 4" descr="preencoded.png">
              <a:extLst>
                <a:ext uri="{FF2B5EF4-FFF2-40B4-BE49-F238E27FC236}">
                  <a16:creationId xmlns:a16="http://schemas.microsoft.com/office/drawing/2014/main" id="{F75FD9E0-72E0-E79E-EDF6-E3A530A29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00" y="2324100"/>
              <a:ext cx="228600" cy="304800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06CF6BB-E09A-56F3-4187-DECF68BBC59C}"/>
              </a:ext>
            </a:extLst>
          </p:cNvPr>
          <p:cNvGrpSpPr/>
          <p:nvPr/>
        </p:nvGrpSpPr>
        <p:grpSpPr>
          <a:xfrm>
            <a:off x="528706" y="3860550"/>
            <a:ext cx="540000" cy="540000"/>
            <a:chOff x="573473" y="3327150"/>
            <a:chExt cx="540000" cy="54000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8B19F8C7-C59F-312B-E014-796E95816B4D}"/>
                </a:ext>
              </a:extLst>
            </p:cNvPr>
            <p:cNvSpPr/>
            <p:nvPr/>
          </p:nvSpPr>
          <p:spPr>
            <a:xfrm>
              <a:off x="573473" y="3327150"/>
              <a:ext cx="540000" cy="540000"/>
            </a:xfrm>
            <a:prstGeom prst="ellipse">
              <a:avLst/>
            </a:prstGeom>
            <a:solidFill>
              <a:srgbClr val="DBEAFE"/>
            </a:solidFill>
            <a:ln>
              <a:solidFill>
                <a:srgbClr val="DBEA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4" name="Image 10" descr="preencoded.png">
              <a:extLst>
                <a:ext uri="{FF2B5EF4-FFF2-40B4-BE49-F238E27FC236}">
                  <a16:creationId xmlns:a16="http://schemas.microsoft.com/office/drawing/2014/main" id="{71F37FD6-2E95-46DA-7B89-85EC9AD41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3460" y="3444240"/>
              <a:ext cx="200025" cy="304800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928B57-0446-C1CC-DB7B-17770CDEE97D}"/>
              </a:ext>
            </a:extLst>
          </p:cNvPr>
          <p:cNvGrpSpPr/>
          <p:nvPr/>
        </p:nvGrpSpPr>
        <p:grpSpPr>
          <a:xfrm>
            <a:off x="6391150" y="3860550"/>
            <a:ext cx="540000" cy="540000"/>
            <a:chOff x="5800942" y="3779520"/>
            <a:chExt cx="540000" cy="540000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89DDE30-E96A-80B3-A851-FD5A43837E9D}"/>
                </a:ext>
              </a:extLst>
            </p:cNvPr>
            <p:cNvSpPr/>
            <p:nvPr/>
          </p:nvSpPr>
          <p:spPr>
            <a:xfrm>
              <a:off x="5800942" y="3779520"/>
              <a:ext cx="540000" cy="540000"/>
            </a:xfrm>
            <a:prstGeom prst="ellipse">
              <a:avLst/>
            </a:prstGeom>
            <a:solidFill>
              <a:srgbClr val="DBEAFE"/>
            </a:solidFill>
            <a:ln>
              <a:solidFill>
                <a:srgbClr val="DBEA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Image 13" descr="preencoded.png">
              <a:extLst>
                <a:ext uri="{FF2B5EF4-FFF2-40B4-BE49-F238E27FC236}">
                  <a16:creationId xmlns:a16="http://schemas.microsoft.com/office/drawing/2014/main" id="{4590E6FD-8BB8-CF78-B915-5CB9C17A8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9871" y="3897120"/>
              <a:ext cx="171450" cy="304800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0FA86C3-35E1-0DC0-D534-CAEED5A4D830}"/>
              </a:ext>
            </a:extLst>
          </p:cNvPr>
          <p:cNvGrpSpPr/>
          <p:nvPr/>
        </p:nvGrpSpPr>
        <p:grpSpPr>
          <a:xfrm>
            <a:off x="6391150" y="1334520"/>
            <a:ext cx="540000" cy="540000"/>
            <a:chOff x="-1287477" y="3670050"/>
            <a:chExt cx="540000" cy="540000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A492A10-B3B5-19D8-7A4E-B0276348B95F}"/>
                </a:ext>
              </a:extLst>
            </p:cNvPr>
            <p:cNvSpPr/>
            <p:nvPr/>
          </p:nvSpPr>
          <p:spPr>
            <a:xfrm>
              <a:off x="-1287477" y="3670050"/>
              <a:ext cx="540000" cy="540000"/>
            </a:xfrm>
            <a:prstGeom prst="ellipse">
              <a:avLst/>
            </a:prstGeom>
            <a:solidFill>
              <a:srgbClr val="DBEAFE"/>
            </a:solidFill>
            <a:ln>
              <a:solidFill>
                <a:srgbClr val="DBEA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4" name="Image 7" descr="preencoded.png">
              <a:extLst>
                <a:ext uri="{FF2B5EF4-FFF2-40B4-BE49-F238E27FC236}">
                  <a16:creationId xmlns:a16="http://schemas.microsoft.com/office/drawing/2014/main" id="{17029253-C365-50FB-31D6-00820C3D6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160352" y="3787650"/>
              <a:ext cx="285750" cy="304800"/>
            </a:xfrm>
            <a:prstGeom prst="rect">
              <a:avLst/>
            </a:prstGeom>
          </p:spPr>
        </p:pic>
      </p:grpSp>
      <p:sp>
        <p:nvSpPr>
          <p:cNvPr id="57" name="슬라이드 번호 개체 틀 5">
            <a:extLst>
              <a:ext uri="{FF2B5EF4-FFF2-40B4-BE49-F238E27FC236}">
                <a16:creationId xmlns:a16="http://schemas.microsoft.com/office/drawing/2014/main" id="{4A311C35-F192-1135-05A0-BEB4612836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153650" y="6356350"/>
            <a:ext cx="16573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16AB995-72F6-4FEA-986E-B2AB61F4A3D8}" type="slidenum">
              <a:rPr lang="en-US" altLang="ko-KR">
                <a:latin typeface="맑은 고딕" panose="020B0503020000020004" pitchFamily="50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84702BE9-F6B0-136F-77AA-5323FE897ABD}"/>
              </a:ext>
            </a:extLst>
          </p:cNvPr>
          <p:cNvSpPr txBox="1">
            <a:spLocks noChangeArrowheads="1"/>
          </p:cNvSpPr>
          <p:nvPr/>
        </p:nvSpPr>
        <p:spPr>
          <a:xfrm>
            <a:off x="1166813" y="381000"/>
            <a:ext cx="9780587" cy="1325563"/>
          </a:xfrm>
        </p:spPr>
        <p:txBody>
          <a:bodyPr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57D4307-898B-F083-EF2F-FA0341AF12A1}"/>
              </a:ext>
            </a:extLst>
          </p:cNvPr>
          <p:cNvSpPr txBox="1">
            <a:spLocks/>
          </p:cNvSpPr>
          <p:nvPr/>
        </p:nvSpPr>
        <p:spPr>
          <a:xfrm>
            <a:off x="1166812" y="1706563"/>
            <a:ext cx="9780587" cy="4077368"/>
          </a:xfrm>
        </p:spPr>
        <p:txBody>
          <a:bodyPr>
            <a:norm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개발환경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 내용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적용 기술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defRPr/>
            </a:pP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한계점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E377FF93-86C5-5D3C-D355-1B370A6D78F9}"/>
              </a:ext>
            </a:extLst>
          </p:cNvPr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en-US" sz="2700" dirty="0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05227F1-3181-D8A0-65D3-59E719B23E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153650" y="6356350"/>
            <a:ext cx="16573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16AB995-72F6-4FEA-986E-B2AB61F4A3D8}" type="slidenum">
              <a:rPr lang="en-US" altLang="ko-KR">
                <a:latin typeface="맑은 고딕" panose="020B0503020000020004" pitchFamily="50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15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883DB-94AF-26CC-C2A8-A88C713C7963}"/>
              </a:ext>
            </a:extLst>
          </p:cNvPr>
          <p:cNvSpPr txBox="1">
            <a:spLocks noChangeArrowheads="1"/>
          </p:cNvSpPr>
          <p:nvPr/>
        </p:nvSpPr>
        <p:spPr>
          <a:xfrm>
            <a:off x="750888" y="381000"/>
            <a:ext cx="8401050" cy="1325563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800" u="sng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C651A7-5618-2370-4C56-17B3E6AD7ABE}"/>
              </a:ext>
            </a:extLst>
          </p:cNvPr>
          <p:cNvGrpSpPr/>
          <p:nvPr/>
        </p:nvGrpSpPr>
        <p:grpSpPr>
          <a:xfrm>
            <a:off x="1933416" y="1516063"/>
            <a:ext cx="8325167" cy="4333875"/>
            <a:chOff x="887413" y="1828800"/>
            <a:chExt cx="8325167" cy="433387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EE4F90F-1262-F9B1-8C2E-CA0AF94EB707}"/>
                </a:ext>
              </a:extLst>
            </p:cNvPr>
            <p:cNvSpPr/>
            <p:nvPr/>
          </p:nvSpPr>
          <p:spPr>
            <a:xfrm>
              <a:off x="887413" y="1828800"/>
              <a:ext cx="7924800" cy="1127125"/>
            </a:xfrm>
            <a:prstGeom prst="roundRect">
              <a:avLst/>
            </a:prstGeom>
            <a:solidFill>
              <a:srgbClr val="FFFFFF"/>
            </a:solidFill>
            <a:ln w="222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9pPr>
            </a:lstStyle>
            <a:p>
              <a:pPr algn="ctr" eaLnBrk="1" hangingPunct="1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C978099-E676-727F-A669-F35FC2E78B9A}"/>
                </a:ext>
              </a:extLst>
            </p:cNvPr>
            <p:cNvSpPr/>
            <p:nvPr/>
          </p:nvSpPr>
          <p:spPr>
            <a:xfrm>
              <a:off x="887413" y="3340100"/>
              <a:ext cx="7924800" cy="1125538"/>
            </a:xfrm>
            <a:prstGeom prst="roundRect">
              <a:avLst/>
            </a:prstGeom>
            <a:solidFill>
              <a:srgbClr val="FFFFFF"/>
            </a:solidFill>
            <a:ln w="222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9pPr>
            </a:lstStyle>
            <a:p>
              <a:pPr algn="ctr" eaLnBrk="1" hangingPunct="1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ADA42AD-7D94-BD4E-5B9C-C3EB10893B62}"/>
                </a:ext>
              </a:extLst>
            </p:cNvPr>
            <p:cNvSpPr/>
            <p:nvPr/>
          </p:nvSpPr>
          <p:spPr>
            <a:xfrm>
              <a:off x="887413" y="5035550"/>
              <a:ext cx="7924800" cy="1127125"/>
            </a:xfrm>
            <a:prstGeom prst="roundRect">
              <a:avLst/>
            </a:prstGeom>
            <a:solidFill>
              <a:srgbClr val="FFFFFF"/>
            </a:solidFill>
            <a:ln w="222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9pPr>
            </a:lstStyle>
            <a:p>
              <a:pPr algn="ctr" eaLnBrk="1" hangingPunct="1"/>
              <a:endParaRPr lang="ko-KR" altLang="en-US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5FF4D91-F87A-B030-74B7-F490C8336434}"/>
                </a:ext>
              </a:extLst>
            </p:cNvPr>
            <p:cNvSpPr/>
            <p:nvPr/>
          </p:nvSpPr>
          <p:spPr>
            <a:xfrm rot="16200000">
              <a:off x="1472407" y="1254919"/>
              <a:ext cx="1116012" cy="2286000"/>
            </a:xfrm>
            <a:prstGeom prst="round2SameRect">
              <a:avLst>
                <a:gd name="adj1" fmla="val 15501"/>
                <a:gd name="adj2" fmla="val 0"/>
              </a:avLst>
            </a:prstGeom>
            <a:solidFill>
              <a:srgbClr val="0068FF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7" name="TextBox 46">
              <a:extLst>
                <a:ext uri="{FF2B5EF4-FFF2-40B4-BE49-F238E27FC236}">
                  <a16:creationId xmlns:a16="http://schemas.microsoft.com/office/drawing/2014/main" id="{6FC105E5-6C4D-CB95-4176-CE44F53B20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9013" y="2205038"/>
              <a:ext cx="210661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9pPr>
            </a:lstStyle>
            <a:p>
              <a:pPr eaLnBrk="1" hangingPunct="1"/>
              <a:r>
                <a:rPr lang="ko-KR" altLang="en-US" b="1" dirty="0">
                  <a:latin typeface="+mj-ea"/>
                  <a:ea typeface="+mj-ea"/>
                  <a:cs typeface="Microsoft GothicNeo" panose="020B0500000101010101" pitchFamily="34" charset="-127"/>
                </a:rPr>
                <a:t>전현수</a:t>
              </a:r>
            </a:p>
          </p:txBody>
        </p:sp>
        <p:sp>
          <p:nvSpPr>
            <p:cNvPr id="8" name="TextBox 47">
              <a:extLst>
                <a:ext uri="{FF2B5EF4-FFF2-40B4-BE49-F238E27FC236}">
                  <a16:creationId xmlns:a16="http://schemas.microsoft.com/office/drawing/2014/main" id="{896B6DD0-79A6-EF5C-6ED8-98E5243360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2788" y="2192338"/>
              <a:ext cx="595979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9pPr>
            </a:lstStyle>
            <a:p>
              <a:pPr eaLnBrk="1" hangingPunct="1"/>
              <a:r>
                <a:rPr lang="ko-KR" altLang="en-US" sz="2000" dirty="0">
                  <a:latin typeface="+mj-ea"/>
                  <a:ea typeface="+mj-ea"/>
                </a:rPr>
                <a:t>총괄 보안 코드 제작</a:t>
              </a:r>
              <a:r>
                <a:rPr lang="en-US" altLang="ko-KR" sz="2000" dirty="0">
                  <a:latin typeface="+mj-ea"/>
                  <a:ea typeface="+mj-ea"/>
                </a:rPr>
                <a:t>, </a:t>
              </a:r>
              <a:r>
                <a:rPr lang="ko-KR" altLang="en-US" sz="2000" dirty="0">
                  <a:latin typeface="+mj-ea"/>
                  <a:ea typeface="+mj-ea"/>
                </a:rPr>
                <a:t>웹페이지와 서버 통합</a:t>
              </a: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F0E84F20-BAB4-C6D2-6C4A-0845D731035D}"/>
                </a:ext>
              </a:extLst>
            </p:cNvPr>
            <p:cNvSpPr/>
            <p:nvPr/>
          </p:nvSpPr>
          <p:spPr>
            <a:xfrm rot="16200000">
              <a:off x="1473200" y="2765426"/>
              <a:ext cx="1114425" cy="2286000"/>
            </a:xfrm>
            <a:prstGeom prst="round2SameRect">
              <a:avLst>
                <a:gd name="adj1" fmla="val 15501"/>
                <a:gd name="adj2" fmla="val 0"/>
              </a:avLst>
            </a:prstGeom>
            <a:solidFill>
              <a:srgbClr val="44546A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0" name="TextBox 49">
              <a:extLst>
                <a:ext uri="{FF2B5EF4-FFF2-40B4-BE49-F238E27FC236}">
                  <a16:creationId xmlns:a16="http://schemas.microsoft.com/office/drawing/2014/main" id="{536359B8-B570-E84E-C646-CE720FDDB8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9013" y="3562350"/>
              <a:ext cx="210661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9pPr>
            </a:lstStyle>
            <a:p>
              <a:pPr eaLnBrk="1" hangingPunct="1"/>
              <a:r>
                <a:rPr lang="ko-KR" altLang="en-US" b="1" dirty="0" err="1">
                  <a:solidFill>
                    <a:schemeClr val="bg2"/>
                  </a:solidFill>
                  <a:latin typeface="+mj-ea"/>
                  <a:ea typeface="+mj-ea"/>
                  <a:cs typeface="Microsoft GothicNeo" panose="020B0500000101010101" pitchFamily="34" charset="-127"/>
                </a:rPr>
                <a:t>이유섭</a:t>
              </a:r>
              <a:endParaRPr lang="ko-KR" altLang="en-US" b="1" dirty="0">
                <a:solidFill>
                  <a:schemeClr val="bg2"/>
                </a:solidFill>
                <a:latin typeface="+mj-ea"/>
                <a:ea typeface="+mj-ea"/>
                <a:cs typeface="Microsoft GothicNeo" panose="020B0500000101010101" pitchFamily="34" charset="-127"/>
              </a:endParaRPr>
            </a:p>
            <a:p>
              <a:pPr eaLnBrk="1" hangingPunct="1"/>
              <a:r>
                <a:rPr lang="ko-KR" altLang="en-US" b="1" dirty="0">
                  <a:solidFill>
                    <a:schemeClr val="bg2"/>
                  </a:solidFill>
                  <a:latin typeface="+mj-ea"/>
                  <a:ea typeface="+mj-ea"/>
                  <a:cs typeface="Microsoft GothicNeo" panose="020B0500000101010101" pitchFamily="34" charset="-127"/>
                </a:rPr>
                <a:t>김주훈</a:t>
              </a:r>
              <a:endParaRPr lang="en-US" altLang="ko-KR" b="1" dirty="0">
                <a:solidFill>
                  <a:schemeClr val="bg2"/>
                </a:solidFill>
                <a:latin typeface="+mj-ea"/>
                <a:ea typeface="+mj-ea"/>
                <a:cs typeface="Microsoft GothicNeo" panose="020B0500000101010101" pitchFamily="34" charset="-127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2D082059-2554-528A-170E-B4D751957BD7}"/>
                </a:ext>
              </a:extLst>
            </p:cNvPr>
            <p:cNvSpPr/>
            <p:nvPr/>
          </p:nvSpPr>
          <p:spPr>
            <a:xfrm rot="16200000">
              <a:off x="1473200" y="4462463"/>
              <a:ext cx="1114425" cy="2286000"/>
            </a:xfrm>
            <a:prstGeom prst="round2SameRect">
              <a:avLst>
                <a:gd name="adj1" fmla="val 15501"/>
                <a:gd name="adj2" fmla="val 0"/>
              </a:avLst>
            </a:prstGeom>
            <a:solidFill>
              <a:srgbClr val="0068FF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TextBox 52">
              <a:extLst>
                <a:ext uri="{FF2B5EF4-FFF2-40B4-BE49-F238E27FC236}">
                  <a16:creationId xmlns:a16="http://schemas.microsoft.com/office/drawing/2014/main" id="{B5E87EBB-1509-8EFA-CA11-C034F6735F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9013" y="5138738"/>
              <a:ext cx="2106612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9pPr>
            </a:lstStyle>
            <a:p>
              <a:pPr eaLnBrk="1" hangingPunct="1"/>
              <a:r>
                <a:rPr lang="ko-KR" altLang="en-US" b="1" dirty="0">
                  <a:latin typeface="+mj-ea"/>
                  <a:ea typeface="+mj-ea"/>
                  <a:cs typeface="Microsoft GothicNeo" panose="020B0500000101010101" pitchFamily="34" charset="-127"/>
                </a:rPr>
                <a:t>이은빈</a:t>
              </a:r>
            </a:p>
            <a:p>
              <a:pPr eaLnBrk="1" hangingPunct="1"/>
              <a:r>
                <a:rPr lang="ko-KR" altLang="en-US" b="1" dirty="0">
                  <a:latin typeface="+mj-ea"/>
                  <a:ea typeface="+mj-ea"/>
                  <a:cs typeface="Microsoft GothicNeo" panose="020B0500000101010101" pitchFamily="34" charset="-127"/>
                </a:rPr>
                <a:t>정재성</a:t>
              </a:r>
            </a:p>
            <a:p>
              <a:pPr eaLnBrk="1" hangingPunct="1"/>
              <a:r>
                <a:rPr lang="ko-KR" altLang="en-US" b="1" dirty="0" err="1">
                  <a:latin typeface="+mj-ea"/>
                  <a:ea typeface="+mj-ea"/>
                  <a:cs typeface="Microsoft GothicNeo" panose="020B0500000101010101" pitchFamily="34" charset="-127"/>
                </a:rPr>
                <a:t>천세춘</a:t>
              </a:r>
              <a:endParaRPr lang="en-US" altLang="ko-KR" b="1" dirty="0">
                <a:latin typeface="+mj-ea"/>
                <a:ea typeface="+mj-ea"/>
                <a:cs typeface="Microsoft GothicNeo" panose="020B0500000101010101" pitchFamily="34" charset="-127"/>
              </a:endParaRPr>
            </a:p>
          </p:txBody>
        </p:sp>
        <p:sp>
          <p:nvSpPr>
            <p:cNvPr id="13" name="TextBox 53">
              <a:extLst>
                <a:ext uri="{FF2B5EF4-FFF2-40B4-BE49-F238E27FC236}">
                  <a16:creationId xmlns:a16="http://schemas.microsoft.com/office/drawing/2014/main" id="{6CEEAAC4-5958-041E-8F76-AB6683A0E7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2788" y="3736995"/>
              <a:ext cx="574643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9pPr>
            </a:lstStyle>
            <a:p>
              <a:pPr eaLnBrk="1" hangingPunct="1"/>
              <a:r>
                <a:rPr lang="ko-KR" altLang="en-US" sz="2000" dirty="0" err="1">
                  <a:latin typeface="+mj-ea"/>
                  <a:ea typeface="+mj-ea"/>
                </a:rPr>
                <a:t>프론트엔드</a:t>
              </a:r>
              <a:r>
                <a:rPr lang="en-US" altLang="ko-KR" sz="2000" dirty="0">
                  <a:latin typeface="+mj-ea"/>
                  <a:ea typeface="+mj-ea"/>
                </a:rPr>
                <a:t>, </a:t>
              </a:r>
              <a:r>
                <a:rPr lang="ko-KR" altLang="en-US" sz="2000" dirty="0">
                  <a:latin typeface="+mj-ea"/>
                  <a:ea typeface="+mj-ea"/>
                </a:rPr>
                <a:t>웹페이지 디자인 및 최적화</a:t>
              </a:r>
              <a:r>
                <a:rPr lang="en-US" altLang="ko-KR" sz="2000" dirty="0">
                  <a:latin typeface="+mj-ea"/>
                  <a:ea typeface="+mj-ea"/>
                </a:rPr>
                <a:t> 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  <p:sp>
          <p:nvSpPr>
            <p:cNvPr id="14" name="TextBox 54">
              <a:extLst>
                <a:ext uri="{FF2B5EF4-FFF2-40B4-BE49-F238E27FC236}">
                  <a16:creationId xmlns:a16="http://schemas.microsoft.com/office/drawing/2014/main" id="{6863F9E1-A801-9B92-2EB0-28FE0BC69A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2788" y="5449888"/>
              <a:ext cx="45656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9pPr>
            </a:lstStyle>
            <a:p>
              <a:pPr eaLnBrk="1" hangingPunct="1"/>
              <a:r>
                <a:rPr lang="ko-KR" altLang="en-US" sz="2000" dirty="0" err="1">
                  <a:latin typeface="+mj-ea"/>
                  <a:ea typeface="+mj-ea"/>
                </a:rPr>
                <a:t>백엔드</a:t>
              </a:r>
              <a:r>
                <a:rPr lang="en-US" altLang="ko-KR" sz="2000" dirty="0">
                  <a:latin typeface="+mj-ea"/>
                  <a:ea typeface="+mj-ea"/>
                </a:rPr>
                <a:t>, </a:t>
              </a:r>
              <a:r>
                <a:rPr lang="ko-KR" altLang="en-US" sz="2000" dirty="0">
                  <a:latin typeface="+mj-ea"/>
                  <a:ea typeface="+mj-ea"/>
                </a:rPr>
                <a:t>웹서버 구조 구축</a:t>
              </a:r>
            </a:p>
          </p:txBody>
        </p:sp>
        <p:sp>
          <p:nvSpPr>
            <p:cNvPr id="15" name="TextBox 55">
              <a:extLst>
                <a:ext uri="{FF2B5EF4-FFF2-40B4-BE49-F238E27FC236}">
                  <a16:creationId xmlns:a16="http://schemas.microsoft.com/office/drawing/2014/main" id="{FD5B8AC6-E52C-9D64-35EA-67482CEE60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7425" y="3713163"/>
              <a:ext cx="133350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9pPr>
            </a:lstStyle>
            <a:p>
              <a:pPr eaLnBrk="1" hangingPunct="1"/>
              <a:r>
                <a:rPr lang="en-US" altLang="ko-KR">
                  <a:solidFill>
                    <a:srgbClr val="FFFFFF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Frontend</a:t>
              </a:r>
            </a:p>
          </p:txBody>
        </p:sp>
        <p:sp>
          <p:nvSpPr>
            <p:cNvPr id="16" name="TextBox 56">
              <a:extLst>
                <a:ext uri="{FF2B5EF4-FFF2-40B4-BE49-F238E27FC236}">
                  <a16:creationId xmlns:a16="http://schemas.microsoft.com/office/drawing/2014/main" id="{2E56FD49-0F14-BD90-0998-4EA2939D93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788" y="5449888"/>
              <a:ext cx="132715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9pPr>
            </a:lstStyle>
            <a:p>
              <a:pPr eaLnBrk="1" hangingPunct="1"/>
              <a:r>
                <a:rPr lang="en-US" altLang="ko-KR">
                  <a:solidFill>
                    <a:srgbClr val="FFFFFF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Backend</a:t>
              </a:r>
            </a:p>
          </p:txBody>
        </p:sp>
        <p:sp>
          <p:nvSpPr>
            <p:cNvPr id="17" name="TextBox 57">
              <a:extLst>
                <a:ext uri="{FF2B5EF4-FFF2-40B4-BE49-F238E27FC236}">
                  <a16:creationId xmlns:a16="http://schemas.microsoft.com/office/drawing/2014/main" id="{61782A2E-D041-AFFA-D25A-D3D6988F4C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463" y="2033588"/>
              <a:ext cx="1652587" cy="603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enorite" panose="00000500000000000000" pitchFamily="2" charset="0"/>
                </a:defRPr>
              </a:lvl9pPr>
            </a:lstStyle>
            <a:p>
              <a:pPr eaLnBrk="1" hangingPunct="1"/>
              <a:r>
                <a:rPr lang="en-US" altLang="ko-KR" sz="1700" dirty="0">
                  <a:solidFill>
                    <a:srgbClr val="FFFFFF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Main</a:t>
              </a:r>
            </a:p>
            <a:p>
              <a:pPr eaLnBrk="1" hangingPunct="1"/>
              <a:r>
                <a:rPr lang="en-US" altLang="ko-KR" sz="1700" dirty="0">
                  <a:solidFill>
                    <a:srgbClr val="FFFFFF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Producing</a:t>
              </a:r>
            </a:p>
          </p:txBody>
        </p:sp>
      </p:grpSp>
      <p:sp>
        <p:nvSpPr>
          <p:cNvPr id="18" name="Text 0">
            <a:extLst>
              <a:ext uri="{FF2B5EF4-FFF2-40B4-BE49-F238E27FC236}">
                <a16:creationId xmlns:a16="http://schemas.microsoft.com/office/drawing/2014/main" id="{4A8F05F6-0BE6-A3FF-091C-CCF806508AFE}"/>
              </a:ext>
            </a:extLst>
          </p:cNvPr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  <a:endParaRPr lang="en-US" sz="2700" dirty="0"/>
          </a:p>
        </p:txBody>
      </p:sp>
      <p:sp>
        <p:nvSpPr>
          <p:cNvPr id="20" name="슬라이드 번호 개체 틀 5">
            <a:extLst>
              <a:ext uri="{FF2B5EF4-FFF2-40B4-BE49-F238E27FC236}">
                <a16:creationId xmlns:a16="http://schemas.microsoft.com/office/drawing/2014/main" id="{9329719F-D5B1-2B1C-D129-A4B9D56758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153650" y="6356350"/>
            <a:ext cx="16573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16AB995-72F6-4FEA-986E-B2AB61F4A3D8}" type="slidenum">
              <a:rPr lang="en-US" altLang="ko-KR">
                <a:latin typeface="맑은 고딕" panose="020B0503020000020004" pitchFamily="50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2891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프로젝트 개요</a:t>
            </a:r>
            <a:endParaRPr lang="en-US" sz="2700" dirty="0"/>
          </a:p>
        </p:txBody>
      </p:sp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3335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8288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1717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514600"/>
            <a:ext cx="152400" cy="152400"/>
          </a:xfrm>
          <a:prstGeom prst="rect">
            <a:avLst/>
          </a:prstGeom>
        </p:spPr>
      </p:pic>
      <p:sp>
        <p:nvSpPr>
          <p:cNvPr id="21" name="Text 1"/>
          <p:cNvSpPr/>
          <p:nvPr/>
        </p:nvSpPr>
        <p:spPr>
          <a:xfrm>
            <a:off x="838200" y="1295400"/>
            <a:ext cx="4953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500" b="1" dirty="0">
                <a:solidFill>
                  <a:srgbClr val="1D4ED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프로젝트 목적</a:t>
            </a:r>
            <a:endParaRPr lang="en-US" sz="2500" dirty="0"/>
          </a:p>
        </p:txBody>
      </p:sp>
      <p:sp>
        <p:nvSpPr>
          <p:cNvPr id="23" name="Text 3"/>
          <p:cNvSpPr/>
          <p:nvPr/>
        </p:nvSpPr>
        <p:spPr>
          <a:xfrm>
            <a:off x="762001" y="1790700"/>
            <a:ext cx="34849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QR 코드에 숨겨진 악성 </a:t>
            </a:r>
            <a:r>
              <a:rPr lang="en-US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URL을</a:t>
            </a: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분석</a:t>
            </a:r>
            <a:endParaRPr lang="en-US" sz="1200" dirty="0"/>
          </a:p>
        </p:txBody>
      </p:sp>
      <p:sp>
        <p:nvSpPr>
          <p:cNvPr id="24" name="Text 4"/>
          <p:cNvSpPr/>
          <p:nvPr/>
        </p:nvSpPr>
        <p:spPr>
          <a:xfrm>
            <a:off x="762001" y="2133600"/>
            <a:ext cx="370724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사용자에게 웹사이트 안전 </a:t>
            </a:r>
            <a:r>
              <a:rPr lang="en-US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여부를</a:t>
            </a: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알</a:t>
            </a:r>
            <a:r>
              <a:rPr lang="ko-KR" alt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림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762000" y="2476500"/>
            <a:ext cx="437215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사용자 보호를 위한 실시간 감시 </a:t>
            </a:r>
            <a:r>
              <a:rPr lang="en-US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시스템을</a:t>
            </a: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구축</a:t>
            </a:r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4D70D5-5855-4808-4818-C01FC1221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959" b="431"/>
          <a:stretch>
            <a:fillRect/>
          </a:stretch>
        </p:blipFill>
        <p:spPr bwMode="auto">
          <a:xfrm>
            <a:off x="7422904" y="1101023"/>
            <a:ext cx="4159496" cy="5161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6A9BB4F-25EB-A20F-718B-943DAC24F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3"/>
          <a:stretch>
            <a:fillRect/>
          </a:stretch>
        </p:blipFill>
        <p:spPr bwMode="auto">
          <a:xfrm>
            <a:off x="1347224" y="3923727"/>
            <a:ext cx="5378740" cy="2106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1B1EBD6-4C0D-3BFF-6379-0783286D9E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153650" y="6356350"/>
            <a:ext cx="16573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16AB995-72F6-4FEA-986E-B2AB61F4A3D8}" type="slidenum">
              <a:rPr lang="en-US" altLang="ko-KR">
                <a:latin typeface="맑은 고딕" panose="020B0503020000020004" pitchFamily="50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1143000"/>
            <a:ext cx="56769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1" y="1371600"/>
            <a:ext cx="285751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1" y="1790701"/>
            <a:ext cx="2571751" cy="876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943100"/>
            <a:ext cx="171451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9452" y="1790701"/>
            <a:ext cx="2571751" cy="876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851" y="1943100"/>
            <a:ext cx="171451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1" y="2819401"/>
            <a:ext cx="2571751" cy="876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1" y="2971800"/>
            <a:ext cx="200025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9452" y="2819401"/>
            <a:ext cx="2571751" cy="876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1854" y="2971800"/>
            <a:ext cx="200025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1" y="1143001"/>
            <a:ext cx="5676900" cy="1714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1371600"/>
            <a:ext cx="228600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3" y="1790701"/>
            <a:ext cx="2571751" cy="8763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203" y="1943100"/>
            <a:ext cx="200025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952" y="1790701"/>
            <a:ext cx="2571751" cy="8763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77354" y="1943100"/>
            <a:ext cx="200025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1" y="3086101"/>
            <a:ext cx="5676900" cy="1714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0800" y="3314700"/>
            <a:ext cx="228600" cy="228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3" y="3733801"/>
            <a:ext cx="2571751" cy="8763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53203" y="3886200"/>
            <a:ext cx="200025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952" y="3733801"/>
            <a:ext cx="2571751" cy="8763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77352" y="3886200"/>
            <a:ext cx="285751" cy="3048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개발 환경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895351" y="1333500"/>
            <a:ext cx="52959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800" b="1" dirty="0">
                <a:solidFill>
                  <a:srgbClr val="1D4ED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프론트엔드 기술</a:t>
            </a:r>
            <a:endParaRPr lang="en-US" dirty="0"/>
          </a:p>
        </p:txBody>
      </p:sp>
      <p:sp>
        <p:nvSpPr>
          <p:cNvPr id="29" name="Text 2"/>
          <p:cNvSpPr/>
          <p:nvPr/>
        </p:nvSpPr>
        <p:spPr>
          <a:xfrm>
            <a:off x="933451" y="1962151"/>
            <a:ext cx="79152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1E40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HTML5</a:t>
            </a:r>
            <a:endParaRPr lang="en-US" sz="1351" dirty="0"/>
          </a:p>
        </p:txBody>
      </p:sp>
      <p:sp>
        <p:nvSpPr>
          <p:cNvPr id="30" name="Text 3"/>
          <p:cNvSpPr/>
          <p:nvPr/>
        </p:nvSpPr>
        <p:spPr>
          <a:xfrm>
            <a:off x="647701" y="2324101"/>
            <a:ext cx="22669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마크업 구조 및 UI 구성</a:t>
            </a:r>
            <a:endParaRPr lang="en-US" sz="1051" dirty="0"/>
          </a:p>
        </p:txBody>
      </p:sp>
      <p:sp>
        <p:nvSpPr>
          <p:cNvPr id="31" name="Text 4"/>
          <p:cNvSpPr/>
          <p:nvPr/>
        </p:nvSpPr>
        <p:spPr>
          <a:xfrm>
            <a:off x="3657603" y="1962151"/>
            <a:ext cx="58507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1E40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CSS3</a:t>
            </a:r>
            <a:endParaRPr lang="en-US" sz="1351" dirty="0"/>
          </a:p>
        </p:txBody>
      </p:sp>
      <p:sp>
        <p:nvSpPr>
          <p:cNvPr id="32" name="Text 5"/>
          <p:cNvSpPr/>
          <p:nvPr/>
        </p:nvSpPr>
        <p:spPr>
          <a:xfrm>
            <a:off x="3371852" y="2324101"/>
            <a:ext cx="22669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스타일링 및 반응형 디자인</a:t>
            </a:r>
            <a:endParaRPr lang="en-US" sz="1051" dirty="0"/>
          </a:p>
        </p:txBody>
      </p:sp>
      <p:sp>
        <p:nvSpPr>
          <p:cNvPr id="33" name="Text 6"/>
          <p:cNvSpPr/>
          <p:nvPr/>
        </p:nvSpPr>
        <p:spPr>
          <a:xfrm>
            <a:off x="962025" y="2990851"/>
            <a:ext cx="117621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1E40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JavaScript</a:t>
            </a:r>
            <a:endParaRPr lang="en-US" sz="1351" dirty="0"/>
          </a:p>
        </p:txBody>
      </p:sp>
      <p:sp>
        <p:nvSpPr>
          <p:cNvPr id="34" name="Text 7"/>
          <p:cNvSpPr/>
          <p:nvPr/>
        </p:nvSpPr>
        <p:spPr>
          <a:xfrm>
            <a:off x="647701" y="3352801"/>
            <a:ext cx="22669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인터랙티브 기능 구현</a:t>
            </a:r>
            <a:endParaRPr lang="en-US" sz="1051" dirty="0"/>
          </a:p>
        </p:txBody>
      </p:sp>
      <p:sp>
        <p:nvSpPr>
          <p:cNvPr id="35" name="Text 8"/>
          <p:cNvSpPr/>
          <p:nvPr/>
        </p:nvSpPr>
        <p:spPr>
          <a:xfrm>
            <a:off x="3686175" y="2990851"/>
            <a:ext cx="188059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1E40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QR Code Library</a:t>
            </a:r>
            <a:endParaRPr lang="en-US" sz="1351" dirty="0"/>
          </a:p>
        </p:txBody>
      </p:sp>
      <p:sp>
        <p:nvSpPr>
          <p:cNvPr id="36" name="Text 9"/>
          <p:cNvSpPr/>
          <p:nvPr/>
        </p:nvSpPr>
        <p:spPr>
          <a:xfrm>
            <a:off x="3371851" y="3352801"/>
            <a:ext cx="27203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QR 코드 스캔 및 분석 라이브러리</a:t>
            </a:r>
            <a:endParaRPr lang="en-US" sz="1051" dirty="0"/>
          </a:p>
        </p:txBody>
      </p:sp>
      <p:sp>
        <p:nvSpPr>
          <p:cNvPr id="37" name="Text 10"/>
          <p:cNvSpPr/>
          <p:nvPr/>
        </p:nvSpPr>
        <p:spPr>
          <a:xfrm>
            <a:off x="6743701" y="1333500"/>
            <a:ext cx="52959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800" b="1" dirty="0">
                <a:solidFill>
                  <a:srgbClr val="1D4ED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백엔드 기술</a:t>
            </a:r>
            <a:endParaRPr lang="en-US" dirty="0"/>
          </a:p>
        </p:txBody>
      </p:sp>
      <p:sp>
        <p:nvSpPr>
          <p:cNvPr id="38" name="Text 11"/>
          <p:cNvSpPr/>
          <p:nvPr/>
        </p:nvSpPr>
        <p:spPr>
          <a:xfrm>
            <a:off x="6867528" y="1962151"/>
            <a:ext cx="8213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1E40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Python</a:t>
            </a:r>
            <a:endParaRPr lang="en-US" sz="1351" dirty="0"/>
          </a:p>
        </p:txBody>
      </p:sp>
      <p:sp>
        <p:nvSpPr>
          <p:cNvPr id="39" name="Text 12"/>
          <p:cNvSpPr/>
          <p:nvPr/>
        </p:nvSpPr>
        <p:spPr>
          <a:xfrm>
            <a:off x="6553203" y="2324101"/>
            <a:ext cx="22669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웹 서버 및 로직 구현</a:t>
            </a:r>
            <a:endParaRPr lang="en-US" sz="1051" dirty="0"/>
          </a:p>
        </p:txBody>
      </p:sp>
      <p:sp>
        <p:nvSpPr>
          <p:cNvPr id="40" name="Text 13"/>
          <p:cNvSpPr/>
          <p:nvPr/>
        </p:nvSpPr>
        <p:spPr>
          <a:xfrm>
            <a:off x="9591677" y="1962151"/>
            <a:ext cx="109495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1E40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Database</a:t>
            </a:r>
            <a:endParaRPr lang="en-US" sz="1351" dirty="0"/>
          </a:p>
        </p:txBody>
      </p:sp>
      <p:sp>
        <p:nvSpPr>
          <p:cNvPr id="41" name="Text 14"/>
          <p:cNvSpPr/>
          <p:nvPr/>
        </p:nvSpPr>
        <p:spPr>
          <a:xfrm>
            <a:off x="9277352" y="2324101"/>
            <a:ext cx="22669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데이터 저장 및 관리</a:t>
            </a:r>
            <a:endParaRPr lang="en-US" sz="1051" dirty="0"/>
          </a:p>
        </p:txBody>
      </p:sp>
      <p:sp>
        <p:nvSpPr>
          <p:cNvPr id="42" name="Text 15"/>
          <p:cNvSpPr/>
          <p:nvPr/>
        </p:nvSpPr>
        <p:spPr>
          <a:xfrm>
            <a:off x="6743701" y="3276600"/>
            <a:ext cx="52959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800" b="1" dirty="0">
                <a:solidFill>
                  <a:srgbClr val="1D4ED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개발 도구</a:t>
            </a:r>
            <a:endParaRPr lang="en-US" dirty="0"/>
          </a:p>
        </p:txBody>
      </p:sp>
      <p:sp>
        <p:nvSpPr>
          <p:cNvPr id="43" name="Text 16"/>
          <p:cNvSpPr/>
          <p:nvPr/>
        </p:nvSpPr>
        <p:spPr>
          <a:xfrm>
            <a:off x="6867527" y="3905251"/>
            <a:ext cx="33789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1E40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Git</a:t>
            </a:r>
            <a:endParaRPr lang="en-US" sz="1351" dirty="0"/>
          </a:p>
        </p:txBody>
      </p:sp>
      <p:sp>
        <p:nvSpPr>
          <p:cNvPr id="44" name="Text 17"/>
          <p:cNvSpPr/>
          <p:nvPr/>
        </p:nvSpPr>
        <p:spPr>
          <a:xfrm>
            <a:off x="6553203" y="4267201"/>
            <a:ext cx="22669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버전 관리 시스템</a:t>
            </a:r>
            <a:endParaRPr lang="en-US" sz="1051" dirty="0"/>
          </a:p>
        </p:txBody>
      </p:sp>
      <p:sp>
        <p:nvSpPr>
          <p:cNvPr id="45" name="Text 18"/>
          <p:cNvSpPr/>
          <p:nvPr/>
        </p:nvSpPr>
        <p:spPr>
          <a:xfrm>
            <a:off x="9677402" y="3905251"/>
            <a:ext cx="38790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b="1" dirty="0">
                <a:solidFill>
                  <a:srgbClr val="1E40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IDE</a:t>
            </a:r>
            <a:endParaRPr lang="en-US" sz="1351" dirty="0"/>
          </a:p>
        </p:txBody>
      </p:sp>
      <p:sp>
        <p:nvSpPr>
          <p:cNvPr id="46" name="Text 19"/>
          <p:cNvSpPr/>
          <p:nvPr/>
        </p:nvSpPr>
        <p:spPr>
          <a:xfrm>
            <a:off x="9277352" y="4267201"/>
            <a:ext cx="22669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4B556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개발 환경 및 편집기</a:t>
            </a:r>
            <a:endParaRPr lang="en-US" sz="1051" dirty="0"/>
          </a:p>
        </p:txBody>
      </p:sp>
      <p:sp>
        <p:nvSpPr>
          <p:cNvPr id="52" name="슬라이드 번호 개체 틀 5">
            <a:extLst>
              <a:ext uri="{FF2B5EF4-FFF2-40B4-BE49-F238E27FC236}">
                <a16:creationId xmlns:a16="http://schemas.microsoft.com/office/drawing/2014/main" id="{DA476FB1-8A4F-8314-60F3-796787FBDB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153650" y="6356350"/>
            <a:ext cx="16573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16AB995-72F6-4FEA-986E-B2AB61F4A3D8}" type="slidenum">
              <a:rPr lang="en-US" altLang="ko-KR">
                <a:latin typeface="맑은 고딕" panose="020B0503020000020004" pitchFamily="50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15B39-C62D-9AC0-31D8-4B414DECE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0">
            <a:extLst>
              <a:ext uri="{FF2B5EF4-FFF2-40B4-BE49-F238E27FC236}">
                <a16:creationId xmlns:a16="http://schemas.microsoft.com/office/drawing/2014/main" id="{43E36927-7EFF-65A5-8878-A01C49D4DECB}"/>
              </a:ext>
            </a:extLst>
          </p:cNvPr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구현 내용</a:t>
            </a:r>
            <a:endParaRPr lang="en-US" sz="27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4BA0670-F016-1786-9329-5711FE971063}"/>
              </a:ext>
            </a:extLst>
          </p:cNvPr>
          <p:cNvGrpSpPr/>
          <p:nvPr/>
        </p:nvGrpSpPr>
        <p:grpSpPr>
          <a:xfrm>
            <a:off x="1158807" y="912114"/>
            <a:ext cx="9874387" cy="5406750"/>
            <a:chOff x="1024839" y="912114"/>
            <a:chExt cx="9874387" cy="54067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898C6AE-F602-8E56-7024-B32A66C9C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4839" y="1865779"/>
              <a:ext cx="3327728" cy="3632769"/>
            </a:xfrm>
            <a:prstGeom prst="rect">
              <a:avLst/>
            </a:prstGeom>
          </p:spPr>
        </p:pic>
        <p:pic>
          <p:nvPicPr>
            <p:cNvPr id="7" name="그림 15">
              <a:extLst>
                <a:ext uri="{FF2B5EF4-FFF2-40B4-BE49-F238E27FC236}">
                  <a16:creationId xmlns:a16="http://schemas.microsoft.com/office/drawing/2014/main" id="{C264A2FC-5541-8AB6-844D-2FD02CE704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3902" y="3042402"/>
              <a:ext cx="1481138" cy="1481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42E534F5-45B4-5ABB-1383-0304FCA60336}"/>
                </a:ext>
              </a:extLst>
            </p:cNvPr>
            <p:cNvCxnSpPr/>
            <p:nvPr/>
          </p:nvCxnSpPr>
          <p:spPr>
            <a:xfrm>
              <a:off x="4641265" y="3682164"/>
              <a:ext cx="579437" cy="0"/>
            </a:xfrm>
            <a:prstGeom prst="straightConnector1">
              <a:avLst/>
            </a:prstGeom>
            <a:ln w="28575">
              <a:solidFill>
                <a:srgbClr val="006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9136743-8F3B-6624-B641-E4666203ABEE}"/>
                </a:ext>
              </a:extLst>
            </p:cNvPr>
            <p:cNvCxnSpPr/>
            <p:nvPr/>
          </p:nvCxnSpPr>
          <p:spPr>
            <a:xfrm flipV="1">
              <a:off x="6971715" y="2893177"/>
              <a:ext cx="685800" cy="554037"/>
            </a:xfrm>
            <a:prstGeom prst="straightConnector1">
              <a:avLst/>
            </a:prstGeom>
            <a:ln w="28575">
              <a:solidFill>
                <a:srgbClr val="006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D03C68A-C3C8-035F-4D04-0262932B0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902" t="10386" r="16132" b="6877"/>
            <a:stretch>
              <a:fillRect/>
            </a:stretch>
          </p:blipFill>
          <p:spPr>
            <a:xfrm>
              <a:off x="8449536" y="3836545"/>
              <a:ext cx="2449690" cy="2482319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FB391F7-C485-3644-6347-5C3EBB4CF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22" t="1875" r="4908" b="5972"/>
            <a:stretch>
              <a:fillRect/>
            </a:stretch>
          </p:blipFill>
          <p:spPr>
            <a:xfrm>
              <a:off x="8449536" y="912114"/>
              <a:ext cx="2448000" cy="2790391"/>
            </a:xfrm>
            <a:prstGeom prst="rect">
              <a:avLst/>
            </a:prstGeom>
          </p:spPr>
        </p:pic>
        <p:cxnSp>
          <p:nvCxnSpPr>
            <p:cNvPr id="24" name="직선 화살표 연결선 24">
              <a:extLst>
                <a:ext uri="{FF2B5EF4-FFF2-40B4-BE49-F238E27FC236}">
                  <a16:creationId xmlns:a16="http://schemas.microsoft.com/office/drawing/2014/main" id="{634E31AA-4A69-905F-AF5D-7263F54F8D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003465" y="3799639"/>
              <a:ext cx="696912" cy="539750"/>
            </a:xfrm>
            <a:prstGeom prst="straightConnector1">
              <a:avLst/>
            </a:prstGeom>
            <a:noFill/>
            <a:ln w="28575" algn="ctr">
              <a:solidFill>
                <a:srgbClr val="0068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5" name="슬라이드 번호 개체 틀 5">
            <a:extLst>
              <a:ext uri="{FF2B5EF4-FFF2-40B4-BE49-F238E27FC236}">
                <a16:creationId xmlns:a16="http://schemas.microsoft.com/office/drawing/2014/main" id="{5140E2DC-7EC5-B3E4-9ACA-F687FAA69A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153650" y="6356350"/>
            <a:ext cx="16573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16AB995-72F6-4FEA-986E-B2AB61F4A3D8}" type="slidenum">
              <a:rPr lang="en-US" altLang="ko-KR">
                <a:latin typeface="맑은 고딕" panose="020B0503020000020004" pitchFamily="50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690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ko-KR" alt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구현 내용</a:t>
            </a:r>
            <a:endParaRPr lang="en-US" sz="2700" dirty="0"/>
          </a:p>
        </p:txBody>
      </p:sp>
      <p:sp>
        <p:nvSpPr>
          <p:cNvPr id="15" name="Text 1"/>
          <p:cNvSpPr/>
          <p:nvPr/>
        </p:nvSpPr>
        <p:spPr>
          <a:xfrm>
            <a:off x="304800" y="1143001"/>
            <a:ext cx="138988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endParaRPr lang="en-US" sz="1351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9D06999-9E64-1208-052A-70B0D8F8DCFD}"/>
              </a:ext>
            </a:extLst>
          </p:cNvPr>
          <p:cNvGrpSpPr>
            <a:grpSpLocks noChangeAspect="1"/>
          </p:cNvGrpSpPr>
          <p:nvPr/>
        </p:nvGrpSpPr>
        <p:grpSpPr>
          <a:xfrm>
            <a:off x="1287389" y="1417723"/>
            <a:ext cx="9240441" cy="4735993"/>
            <a:chOff x="613131" y="1138141"/>
            <a:chExt cx="10812645" cy="5541794"/>
          </a:xfrm>
        </p:grpSpPr>
        <p:pic>
          <p:nvPicPr>
            <p:cNvPr id="2" name="그림 9">
              <a:extLst>
                <a:ext uri="{FF2B5EF4-FFF2-40B4-BE49-F238E27FC236}">
                  <a16:creationId xmlns:a16="http://schemas.microsoft.com/office/drawing/2014/main" id="{6432D1F5-E6A3-D466-B9B1-7ED72E0AE0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3634" y="2541588"/>
              <a:ext cx="2832100" cy="283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47BAE6A-9433-B179-2983-9ABDD8714B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066766" y="2609823"/>
              <a:ext cx="2359010" cy="2359010"/>
            </a:xfrm>
            <a:prstGeom prst="rect">
              <a:avLst/>
            </a:prstGeom>
          </p:spPr>
        </p:pic>
        <p:sp>
          <p:nvSpPr>
            <p:cNvPr id="35" name="화살표: 왼쪽으로 구부러짐 34">
              <a:extLst>
                <a:ext uri="{FF2B5EF4-FFF2-40B4-BE49-F238E27FC236}">
                  <a16:creationId xmlns:a16="http://schemas.microsoft.com/office/drawing/2014/main" id="{782426C5-0FAB-3A02-8C0C-4E6B94785EAE}"/>
                </a:ext>
              </a:extLst>
            </p:cNvPr>
            <p:cNvSpPr/>
            <p:nvPr/>
          </p:nvSpPr>
          <p:spPr>
            <a:xfrm rot="5400000" flipH="1">
              <a:off x="3061537" y="-219236"/>
              <a:ext cx="1191946" cy="3906699"/>
            </a:xfrm>
            <a:prstGeom prst="curvedLeftArrow">
              <a:avLst/>
            </a:prstGeom>
            <a:solidFill>
              <a:srgbClr val="2563E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화살표: 왼쪽으로 구부러짐 36">
              <a:extLst>
                <a:ext uri="{FF2B5EF4-FFF2-40B4-BE49-F238E27FC236}">
                  <a16:creationId xmlns:a16="http://schemas.microsoft.com/office/drawing/2014/main" id="{EF7D47C2-2304-9FD7-AB76-32AA9DABE84D}"/>
                </a:ext>
              </a:extLst>
            </p:cNvPr>
            <p:cNvSpPr/>
            <p:nvPr/>
          </p:nvSpPr>
          <p:spPr>
            <a:xfrm rot="5400000" flipV="1">
              <a:off x="3255307" y="4130612"/>
              <a:ext cx="1191946" cy="3906699"/>
            </a:xfrm>
            <a:prstGeom prst="curvedLeftArrow">
              <a:avLst/>
            </a:prstGeom>
            <a:solidFill>
              <a:srgbClr val="2563E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592928DD-C710-DE6A-E786-87EF35498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131" y="2397824"/>
              <a:ext cx="2778333" cy="3033013"/>
            </a:xfrm>
            <a:prstGeom prst="rect">
              <a:avLst/>
            </a:prstGeom>
          </p:spPr>
        </p:pic>
      </p:grpSp>
      <p:sp>
        <p:nvSpPr>
          <p:cNvPr id="48" name="화살표: 왼쪽으로 구부러짐 47">
            <a:extLst>
              <a:ext uri="{FF2B5EF4-FFF2-40B4-BE49-F238E27FC236}">
                <a16:creationId xmlns:a16="http://schemas.microsoft.com/office/drawing/2014/main" id="{B5C85F2A-C62C-2FE2-D0BF-7294B13589CC}"/>
              </a:ext>
            </a:extLst>
          </p:cNvPr>
          <p:cNvSpPr/>
          <p:nvPr/>
        </p:nvSpPr>
        <p:spPr>
          <a:xfrm rot="5400000" flipV="1">
            <a:off x="7717847" y="3964613"/>
            <a:ext cx="1018632" cy="3338648"/>
          </a:xfrm>
          <a:prstGeom prst="curvedLeftArrow">
            <a:avLst/>
          </a:prstGeom>
          <a:solidFill>
            <a:srgbClr val="2563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화살표: 왼쪽으로 구부러짐 49">
            <a:extLst>
              <a:ext uri="{FF2B5EF4-FFF2-40B4-BE49-F238E27FC236}">
                <a16:creationId xmlns:a16="http://schemas.microsoft.com/office/drawing/2014/main" id="{F9FD2626-833D-82CF-BD98-13F66DD0B121}"/>
              </a:ext>
            </a:extLst>
          </p:cNvPr>
          <p:cNvSpPr/>
          <p:nvPr/>
        </p:nvSpPr>
        <p:spPr>
          <a:xfrm rot="5400000" flipH="1">
            <a:off x="7626393" y="247251"/>
            <a:ext cx="1018632" cy="3338648"/>
          </a:xfrm>
          <a:prstGeom prst="curvedLeftArrow">
            <a:avLst/>
          </a:prstGeom>
          <a:solidFill>
            <a:srgbClr val="2563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슬라이드 번호 개체 틀 5">
            <a:extLst>
              <a:ext uri="{FF2B5EF4-FFF2-40B4-BE49-F238E27FC236}">
                <a16:creationId xmlns:a16="http://schemas.microsoft.com/office/drawing/2014/main" id="{5BE0D7EF-BA59-7478-CD73-EFB9F8100C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153650" y="6356350"/>
            <a:ext cx="16573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16AB995-72F6-4FEA-986E-B2AB61F4A3D8}" type="slidenum">
              <a:rPr lang="en-US" altLang="ko-KR">
                <a:latin typeface="맑은 고딕" panose="020B0503020000020004" pitchFamily="50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주요 </a:t>
            </a:r>
            <a:r>
              <a:rPr lang="en-US" sz="2700" b="1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기능</a:t>
            </a:r>
            <a:r>
              <a:rPr 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</a:t>
            </a:r>
            <a:r>
              <a:rPr lang="ko-KR" alt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적용 기술</a:t>
            </a:r>
            <a:endParaRPr lang="en-US" sz="27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DA25FBD-47ED-BB03-C2F8-7FB7EF2EE4C4}"/>
              </a:ext>
            </a:extLst>
          </p:cNvPr>
          <p:cNvGrpSpPr/>
          <p:nvPr/>
        </p:nvGrpSpPr>
        <p:grpSpPr>
          <a:xfrm>
            <a:off x="585753" y="1156823"/>
            <a:ext cx="11020494" cy="1613218"/>
            <a:chOff x="252409" y="1184466"/>
            <a:chExt cx="11020494" cy="1613218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E73F7A2-02AB-9C37-D90F-A5638154496A}"/>
                </a:ext>
              </a:extLst>
            </p:cNvPr>
            <p:cNvGrpSpPr/>
            <p:nvPr/>
          </p:nvGrpSpPr>
          <p:grpSpPr>
            <a:xfrm>
              <a:off x="252409" y="1184466"/>
              <a:ext cx="11020494" cy="1613218"/>
              <a:chOff x="304801" y="1143001"/>
              <a:chExt cx="12753495" cy="1866900"/>
            </a:xfrm>
          </p:grpSpPr>
          <p:pic>
            <p:nvPicPr>
              <p:cNvPr id="4" name="Image 2" descr="preencoded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801" y="1143001"/>
                <a:ext cx="12753495" cy="1866900"/>
              </a:xfrm>
              <a:prstGeom prst="rect">
                <a:avLst/>
              </a:prstGeom>
            </p:spPr>
          </p:pic>
          <p:pic>
            <p:nvPicPr>
              <p:cNvPr id="7" name="Image 5" descr="preencoded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500" y="2019300"/>
                <a:ext cx="133351" cy="152400"/>
              </a:xfrm>
              <a:prstGeom prst="rect">
                <a:avLst/>
              </a:prstGeom>
            </p:spPr>
          </p:pic>
          <p:pic>
            <p:nvPicPr>
              <p:cNvPr id="8" name="Image 6" descr="preencoded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500" y="2324099"/>
                <a:ext cx="190500" cy="152400"/>
              </a:xfrm>
              <a:prstGeom prst="rect">
                <a:avLst/>
              </a:prstGeom>
            </p:spPr>
          </p:pic>
          <p:pic>
            <p:nvPicPr>
              <p:cNvPr id="9" name="Image 7" descr="preencoded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1500" y="2628900"/>
                <a:ext cx="152400" cy="152400"/>
              </a:xfrm>
              <a:prstGeom prst="rect">
                <a:avLst/>
              </a:prstGeom>
            </p:spPr>
          </p:pic>
          <p:sp>
            <p:nvSpPr>
              <p:cNvPr id="30" name="Text 1"/>
              <p:cNvSpPr/>
              <p:nvPr/>
            </p:nvSpPr>
            <p:spPr>
              <a:xfrm>
                <a:off x="1076325" y="1447800"/>
                <a:ext cx="2376904" cy="3048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2400"/>
                  </a:lnSpc>
                </a:pPr>
                <a:r>
                  <a:rPr lang="en-US" sz="1800" b="1" dirty="0">
                    <a:solidFill>
                      <a:srgbClr val="4338C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ui-sans-serif" pitchFamily="34" charset="-120"/>
                  </a:rPr>
                  <a:t>QR 코드 분석 기능</a:t>
                </a:r>
                <a:endParaRPr lang="en-US" dirty="0"/>
              </a:p>
            </p:txBody>
          </p:sp>
          <p:sp>
            <p:nvSpPr>
              <p:cNvPr id="31" name="Text 2"/>
              <p:cNvSpPr/>
              <p:nvPr/>
            </p:nvSpPr>
            <p:spPr>
              <a:xfrm>
                <a:off x="863157" y="1992396"/>
                <a:ext cx="4461417" cy="2286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800"/>
                  </a:lnSpc>
                </a:pP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오픈소스 </a:t>
                </a:r>
                <a:r>
                  <a:rPr lang="en-US" altLang="ko-KR" sz="1200" dirty="0" err="1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ZXing</a:t>
                </a: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라이브러리를 활용한 </a:t>
                </a: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QR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코드 디코딩</a:t>
                </a:r>
                <a:endParaRPr lang="en-US" sz="1200" dirty="0"/>
              </a:p>
            </p:txBody>
          </p:sp>
          <p:sp>
            <p:nvSpPr>
              <p:cNvPr id="32" name="Text 3"/>
              <p:cNvSpPr/>
              <p:nvPr/>
            </p:nvSpPr>
            <p:spPr>
              <a:xfrm>
                <a:off x="863157" y="2297197"/>
                <a:ext cx="5030365" cy="190499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800"/>
                  </a:lnSpc>
                </a:pP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다양한 해상도와 노이즈 환경에서도 안정적인 인식 성능 확보</a:t>
                </a:r>
              </a:p>
            </p:txBody>
          </p:sp>
          <p:sp>
            <p:nvSpPr>
              <p:cNvPr id="33" name="Text 4"/>
              <p:cNvSpPr/>
              <p:nvPr/>
            </p:nvSpPr>
            <p:spPr>
              <a:xfrm>
                <a:off x="863157" y="2601996"/>
                <a:ext cx="5862109" cy="1524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800"/>
                  </a:lnSpc>
                </a:pP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이미지 </a:t>
                </a:r>
                <a:r>
                  <a:rPr lang="ko-KR" altLang="en-US" sz="1200" dirty="0" err="1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전처리</a:t>
                </a: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(Pillow)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기반 디코딩 정확도 향상</a:t>
                </a:r>
                <a:endParaRPr lang="en-US" altLang="ko-KR" sz="1200" dirty="0">
                  <a:solidFill>
                    <a:srgbClr val="374151"/>
                  </a:solidFill>
                  <a:latin typeface="맑은 고딕" panose="020B0503020000020004" pitchFamily="50" charset="-127"/>
                  <a:cs typeface="ui-sans-serif" pitchFamily="34" charset="-120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CC5AAE30-36AE-6A0F-F62F-F6F6783E605B}"/>
                </a:ext>
              </a:extLst>
            </p:cNvPr>
            <p:cNvGrpSpPr/>
            <p:nvPr/>
          </p:nvGrpSpPr>
          <p:grpSpPr>
            <a:xfrm>
              <a:off x="405033" y="1324540"/>
              <a:ext cx="450000" cy="450000"/>
              <a:chOff x="6031448" y="1626305"/>
              <a:chExt cx="450000" cy="450000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4ED36895-60A0-AB44-171E-784C678553D1}"/>
                  </a:ext>
                </a:extLst>
              </p:cNvPr>
              <p:cNvSpPr/>
              <p:nvPr/>
            </p:nvSpPr>
            <p:spPr>
              <a:xfrm>
                <a:off x="6031448" y="1626305"/>
                <a:ext cx="450000" cy="450000"/>
              </a:xfrm>
              <a:prstGeom prst="ellipse">
                <a:avLst/>
              </a:prstGeom>
              <a:solidFill>
                <a:srgbClr val="E0E7FF"/>
              </a:solidFill>
              <a:ln>
                <a:solidFill>
                  <a:srgbClr val="DBEA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2" name="Image 4" descr="preencoded.png">
                <a:extLst>
                  <a:ext uri="{FF2B5EF4-FFF2-40B4-BE49-F238E27FC236}">
                    <a16:creationId xmlns:a16="http://schemas.microsoft.com/office/drawing/2014/main" id="{177A3FDA-7E01-BC96-F130-08F14D522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0025" y="1747076"/>
                <a:ext cx="172845" cy="263383"/>
              </a:xfrm>
              <a:prstGeom prst="rect">
                <a:avLst/>
              </a:prstGeom>
            </p:spPr>
          </p:pic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AA818049-617A-B87E-7B4B-A1CC238ED34B}"/>
              </a:ext>
            </a:extLst>
          </p:cNvPr>
          <p:cNvGrpSpPr/>
          <p:nvPr/>
        </p:nvGrpSpPr>
        <p:grpSpPr>
          <a:xfrm>
            <a:off x="585753" y="4743132"/>
            <a:ext cx="11020494" cy="1613218"/>
            <a:chOff x="252410" y="4678206"/>
            <a:chExt cx="11020494" cy="1613218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3496021-D753-4426-DE4C-34E9CE107EA1}"/>
                </a:ext>
              </a:extLst>
            </p:cNvPr>
            <p:cNvGrpSpPr/>
            <p:nvPr/>
          </p:nvGrpSpPr>
          <p:grpSpPr>
            <a:xfrm>
              <a:off x="252410" y="4678206"/>
              <a:ext cx="11020494" cy="1613218"/>
              <a:chOff x="6210301" y="1143001"/>
              <a:chExt cx="12753492" cy="1866900"/>
            </a:xfrm>
          </p:grpSpPr>
          <p:pic>
            <p:nvPicPr>
              <p:cNvPr id="10" name="Image 8" descr="preencoded.pn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10301" y="1143001"/>
                <a:ext cx="12753492" cy="1866900"/>
              </a:xfrm>
              <a:prstGeom prst="rect">
                <a:avLst/>
              </a:prstGeom>
            </p:spPr>
          </p:pic>
          <p:pic>
            <p:nvPicPr>
              <p:cNvPr id="13" name="Image 11" descr="preencoded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77003" y="2019300"/>
                <a:ext cx="133351" cy="152400"/>
              </a:xfrm>
              <a:prstGeom prst="rect">
                <a:avLst/>
              </a:prstGeom>
            </p:spPr>
          </p:pic>
          <p:pic>
            <p:nvPicPr>
              <p:cNvPr id="14" name="Image 12" descr="preencoded.pn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77000" y="2324100"/>
                <a:ext cx="152400" cy="152400"/>
              </a:xfrm>
              <a:prstGeom prst="rect">
                <a:avLst/>
              </a:prstGeom>
            </p:spPr>
          </p:pic>
          <p:pic>
            <p:nvPicPr>
              <p:cNvPr id="15" name="Image 13" descr="preencoded.png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77000" y="2628900"/>
                <a:ext cx="152400" cy="152400"/>
              </a:xfrm>
              <a:prstGeom prst="rect">
                <a:avLst/>
              </a:prstGeom>
            </p:spPr>
          </p:pic>
          <p:sp>
            <p:nvSpPr>
              <p:cNvPr id="34" name="Text 5"/>
              <p:cNvSpPr/>
              <p:nvPr/>
            </p:nvSpPr>
            <p:spPr>
              <a:xfrm>
                <a:off x="7010402" y="1447800"/>
                <a:ext cx="2815531" cy="3048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2400"/>
                  </a:lnSpc>
                </a:pPr>
                <a:r>
                  <a:rPr lang="ko-KR" altLang="en-US" sz="1800" b="1" dirty="0">
                    <a:solidFill>
                      <a:srgbClr val="B91C1C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ui-sans-serif" pitchFamily="34" charset="-120"/>
                  </a:rPr>
                  <a:t>자체 안정성 판단</a:t>
                </a:r>
                <a:endParaRPr lang="en-US" dirty="0"/>
              </a:p>
            </p:txBody>
          </p:sp>
          <p:sp>
            <p:nvSpPr>
              <p:cNvPr id="35" name="Text 6"/>
              <p:cNvSpPr/>
              <p:nvPr/>
            </p:nvSpPr>
            <p:spPr>
              <a:xfrm>
                <a:off x="6686553" y="1981200"/>
                <a:ext cx="4518126" cy="2286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800"/>
                  </a:lnSpc>
                </a:pPr>
                <a:r>
                  <a:rPr 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ui-sans-serif" pitchFamily="34" charset="-120"/>
                  </a:rPr>
                  <a:t>Google Safe Browsing API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기반 </a:t>
                </a:r>
                <a:r>
                  <a:rPr 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ui-sans-serif" pitchFamily="34" charset="-120"/>
                  </a:rPr>
                  <a:t>URL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안전성 검증</a:t>
                </a:r>
              </a:p>
            </p:txBody>
          </p:sp>
          <p:sp>
            <p:nvSpPr>
              <p:cNvPr id="36" name="Text 7"/>
              <p:cNvSpPr/>
              <p:nvPr/>
            </p:nvSpPr>
            <p:spPr>
              <a:xfrm>
                <a:off x="6705603" y="2286000"/>
                <a:ext cx="5225605" cy="269694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800"/>
                  </a:lnSpc>
                </a:pP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악성 </a:t>
                </a: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URL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탐지 알고리즘 적용</a:t>
                </a: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(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미등록 위험 </a:t>
                </a: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URL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대응</a:t>
                </a: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)</a:t>
                </a:r>
              </a:p>
            </p:txBody>
          </p:sp>
          <p:sp>
            <p:nvSpPr>
              <p:cNvPr id="37" name="Text 8"/>
              <p:cNvSpPr/>
              <p:nvPr/>
            </p:nvSpPr>
            <p:spPr>
              <a:xfrm>
                <a:off x="6705602" y="2590800"/>
                <a:ext cx="4785739" cy="269693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800"/>
                  </a:lnSpc>
                </a:pP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URL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패턴 분석 및 차단 규칙 기반 동적 경고 메시지 출력</a:t>
                </a: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6604FF8D-EA0F-3C81-042E-3E7132FC06D6}"/>
                </a:ext>
              </a:extLst>
            </p:cNvPr>
            <p:cNvGrpSpPr/>
            <p:nvPr/>
          </p:nvGrpSpPr>
          <p:grpSpPr>
            <a:xfrm>
              <a:off x="411126" y="4872109"/>
              <a:ext cx="450000" cy="450000"/>
              <a:chOff x="3607197" y="4949221"/>
              <a:chExt cx="450000" cy="450000"/>
            </a:xfrm>
          </p:grpSpPr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07E7BFD0-7493-FDC3-30A4-4E5CBB02AA11}"/>
                  </a:ext>
                </a:extLst>
              </p:cNvPr>
              <p:cNvSpPr/>
              <p:nvPr/>
            </p:nvSpPr>
            <p:spPr>
              <a:xfrm>
                <a:off x="3607197" y="4949221"/>
                <a:ext cx="450000" cy="450000"/>
              </a:xfrm>
              <a:prstGeom prst="ellipse">
                <a:avLst/>
              </a:prstGeom>
              <a:solidFill>
                <a:srgbClr val="FEE2E2"/>
              </a:solidFill>
              <a:ln>
                <a:solidFill>
                  <a:srgbClr val="FEE2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6" name="Image 10" descr="preencoded.png">
                <a:extLst>
                  <a:ext uri="{FF2B5EF4-FFF2-40B4-BE49-F238E27FC236}">
                    <a16:creationId xmlns:a16="http://schemas.microsoft.com/office/drawing/2014/main" id="{4472875C-6F3F-32CC-D2DA-6FE88CCF5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33428" y="5037070"/>
                <a:ext cx="197537" cy="263383"/>
              </a:xfrm>
              <a:prstGeom prst="rect">
                <a:avLst/>
              </a:prstGeom>
            </p:spPr>
          </p:pic>
        </p:grpSp>
      </p:grpSp>
      <p:sp>
        <p:nvSpPr>
          <p:cNvPr id="74" name="슬라이드 번호 개체 틀 5">
            <a:extLst>
              <a:ext uri="{FF2B5EF4-FFF2-40B4-BE49-F238E27FC236}">
                <a16:creationId xmlns:a16="http://schemas.microsoft.com/office/drawing/2014/main" id="{56EA1D70-B5D5-0F3A-7603-1F0ED8E193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153650" y="6356350"/>
            <a:ext cx="16573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16AB995-72F6-4FEA-986E-B2AB61F4A3D8}" type="slidenum">
              <a:rPr lang="en-US" altLang="ko-KR">
                <a:latin typeface="맑은 고딕" panose="020B0503020000020004" pitchFamily="50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A0D6CF5-E2A9-1A13-982D-A6B6B2C7EB4F}"/>
              </a:ext>
            </a:extLst>
          </p:cNvPr>
          <p:cNvGrpSpPr/>
          <p:nvPr/>
        </p:nvGrpSpPr>
        <p:grpSpPr>
          <a:xfrm>
            <a:off x="585753" y="2960791"/>
            <a:ext cx="11020495" cy="1613218"/>
            <a:chOff x="252409" y="2931336"/>
            <a:chExt cx="11020495" cy="161321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169CD44-5B76-2AA7-A0B0-E4F45A6F9AA8}"/>
                </a:ext>
              </a:extLst>
            </p:cNvPr>
            <p:cNvGrpSpPr/>
            <p:nvPr/>
          </p:nvGrpSpPr>
          <p:grpSpPr>
            <a:xfrm>
              <a:off x="252409" y="2931336"/>
              <a:ext cx="11020495" cy="1613218"/>
              <a:chOff x="304801" y="3238501"/>
              <a:chExt cx="12753493" cy="1866900"/>
            </a:xfrm>
          </p:grpSpPr>
          <p:pic>
            <p:nvPicPr>
              <p:cNvPr id="16" name="Image 14" descr="preencoded.png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4801" y="3238501"/>
                <a:ext cx="12753493" cy="1866900"/>
              </a:xfrm>
              <a:prstGeom prst="rect">
                <a:avLst/>
              </a:prstGeom>
            </p:spPr>
          </p:pic>
          <p:pic>
            <p:nvPicPr>
              <p:cNvPr id="18" name="Image 16" descr="preencoded.png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9600" y="3543300"/>
                <a:ext cx="228600" cy="304800"/>
              </a:xfrm>
              <a:prstGeom prst="rect">
                <a:avLst/>
              </a:prstGeom>
            </p:spPr>
          </p:pic>
          <p:pic>
            <p:nvPicPr>
              <p:cNvPr id="19" name="Image 17" descr="preencoded.png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1500" y="4114800"/>
                <a:ext cx="171451" cy="152400"/>
              </a:xfrm>
              <a:prstGeom prst="rect">
                <a:avLst/>
              </a:prstGeom>
            </p:spPr>
          </p:pic>
          <p:pic>
            <p:nvPicPr>
              <p:cNvPr id="20" name="Image 18" descr="preencoded.png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1500" y="4419600"/>
                <a:ext cx="152400" cy="152400"/>
              </a:xfrm>
              <a:prstGeom prst="rect">
                <a:avLst/>
              </a:prstGeom>
            </p:spPr>
          </p:pic>
          <p:sp>
            <p:nvSpPr>
              <p:cNvPr id="38" name="Text 9"/>
              <p:cNvSpPr/>
              <p:nvPr/>
            </p:nvSpPr>
            <p:spPr>
              <a:xfrm>
                <a:off x="1104902" y="3543300"/>
                <a:ext cx="2385655" cy="3048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2400"/>
                  </a:lnSpc>
                </a:pPr>
                <a:r>
                  <a:rPr lang="en-US" sz="1800" b="1" dirty="0">
                    <a:solidFill>
                      <a:srgbClr val="16653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ui-sans-serif" pitchFamily="34" charset="-120"/>
                  </a:rPr>
                  <a:t>URL </a:t>
                </a:r>
                <a:r>
                  <a:rPr lang="ko-KR" altLang="en-US" sz="1800" b="1" dirty="0" err="1">
                    <a:solidFill>
                      <a:srgbClr val="16653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ui-sans-serif" pitchFamily="34" charset="-120"/>
                  </a:rPr>
                  <a:t>리디렉션</a:t>
                </a:r>
                <a:r>
                  <a:rPr lang="ko-KR" altLang="en-US" sz="1800" b="1" dirty="0">
                    <a:solidFill>
                      <a:srgbClr val="16653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ui-sans-serif" pitchFamily="34" charset="-120"/>
                  </a:rPr>
                  <a:t> 추적</a:t>
                </a:r>
                <a:endParaRPr lang="en-US" dirty="0">
                  <a:solidFill>
                    <a:srgbClr val="166534"/>
                  </a:solidFill>
                </a:endParaRPr>
              </a:p>
            </p:txBody>
          </p:sp>
          <p:sp>
            <p:nvSpPr>
              <p:cNvPr id="39" name="Text 10"/>
              <p:cNvSpPr/>
              <p:nvPr/>
            </p:nvSpPr>
            <p:spPr>
              <a:xfrm>
                <a:off x="819151" y="4076700"/>
                <a:ext cx="3350597" cy="2286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800"/>
                  </a:lnSpc>
                </a:pP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Requests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기반 </a:t>
                </a: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URL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요청 흐름 분석</a:t>
                </a:r>
                <a:endParaRPr lang="en-US" sz="1200" dirty="0"/>
              </a:p>
            </p:txBody>
          </p:sp>
          <p:sp>
            <p:nvSpPr>
              <p:cNvPr id="40" name="Text 11"/>
              <p:cNvSpPr/>
              <p:nvPr/>
            </p:nvSpPr>
            <p:spPr>
              <a:xfrm>
                <a:off x="800102" y="4381500"/>
                <a:ext cx="4499078" cy="2286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800"/>
                  </a:lnSpc>
                </a:pP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다중 </a:t>
                </a:r>
                <a:r>
                  <a:rPr lang="ko-KR" altLang="en-US" sz="1200" dirty="0" err="1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리디렉션</a:t>
                </a:r>
                <a:r>
                  <a:rPr lang="en-US" altLang="ko-KR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(URL Hop) </a:t>
                </a:r>
                <a:r>
                  <a:rPr lang="ko-KR" altLang="en-US" sz="1200" dirty="0">
                    <a:solidFill>
                      <a:srgbClr val="374151"/>
                    </a:solidFill>
                    <a:latin typeface="맑은 고딕" panose="020B0503020000020004" pitchFamily="50" charset="-127"/>
                    <a:cs typeface="ui-sans-serif" pitchFamily="34" charset="-120"/>
                  </a:rPr>
                  <a:t>경로 추적 기능 구현</a:t>
                </a:r>
              </a:p>
            </p:txBody>
          </p:sp>
          <p:sp>
            <p:nvSpPr>
              <p:cNvPr id="41" name="Text 12"/>
              <p:cNvSpPr/>
              <p:nvPr/>
            </p:nvSpPr>
            <p:spPr>
              <a:xfrm>
                <a:off x="819151" y="4686300"/>
                <a:ext cx="2851071" cy="2286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>
                  <a:lnSpc>
                    <a:spcPts val="1800"/>
                  </a:lnSpc>
                </a:pPr>
                <a:endParaRPr lang="en-US" sz="1200" dirty="0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F00CC72-8EC6-4E15-9FAE-117B595AB7F0}"/>
                </a:ext>
              </a:extLst>
            </p:cNvPr>
            <p:cNvGrpSpPr/>
            <p:nvPr/>
          </p:nvGrpSpPr>
          <p:grpSpPr>
            <a:xfrm>
              <a:off x="411125" y="3050068"/>
              <a:ext cx="450000" cy="450000"/>
              <a:chOff x="6221996" y="2905834"/>
              <a:chExt cx="450000" cy="45000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61CAED94-7F91-4BCA-6F62-F5C468A3D57B}"/>
                  </a:ext>
                </a:extLst>
              </p:cNvPr>
              <p:cNvSpPr/>
              <p:nvPr/>
            </p:nvSpPr>
            <p:spPr>
              <a:xfrm>
                <a:off x="6221996" y="2905834"/>
                <a:ext cx="450000" cy="450000"/>
              </a:xfrm>
              <a:prstGeom prst="ellipse">
                <a:avLst/>
              </a:prstGeom>
              <a:solidFill>
                <a:srgbClr val="DCFCE7"/>
              </a:solidFill>
              <a:ln>
                <a:solidFill>
                  <a:srgbClr val="DCFCE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Image 16" descr="preencoded.png">
                <a:extLst>
                  <a:ext uri="{FF2B5EF4-FFF2-40B4-BE49-F238E27FC236}">
                    <a16:creationId xmlns:a16="http://schemas.microsoft.com/office/drawing/2014/main" id="{6A2EAA2D-E233-2EC4-DE3D-3AC3C8D11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48227" y="3019851"/>
                <a:ext cx="197537" cy="263383"/>
              </a:xfrm>
              <a:prstGeom prst="rect">
                <a:avLst/>
              </a:prstGeom>
            </p:spPr>
          </p:pic>
        </p:grpSp>
        <p:sp>
          <p:nvSpPr>
            <p:cNvPr id="5" name="AutoShape 2">
              <a:extLst>
                <a:ext uri="{FF2B5EF4-FFF2-40B4-BE49-F238E27FC236}">
                  <a16:creationId xmlns:a16="http://schemas.microsoft.com/office/drawing/2014/main" id="{F3925C08-44A0-EEA5-9096-F00F4504B0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AutoShape 4">
              <a:extLst>
                <a:ext uri="{FF2B5EF4-FFF2-40B4-BE49-F238E27FC236}">
                  <a16:creationId xmlns:a16="http://schemas.microsoft.com/office/drawing/2014/main" id="{5CFF0691-24D0-C84E-982E-AF67FB8EA07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AutoShape 6">
              <a:extLst>
                <a:ext uri="{FF2B5EF4-FFF2-40B4-BE49-F238E27FC236}">
                  <a16:creationId xmlns:a16="http://schemas.microsoft.com/office/drawing/2014/main" id="{054627A3-2EE8-CF24-2463-E233C3FDAC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48400" y="35814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AutoShape 8">
              <a:extLst>
                <a:ext uri="{FF2B5EF4-FFF2-40B4-BE49-F238E27FC236}">
                  <a16:creationId xmlns:a16="http://schemas.microsoft.com/office/drawing/2014/main" id="{391C3558-7E77-2E84-D6A7-23BC198215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400800" y="37338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3F0FF33-C89E-8E39-7911-E929DCDB883B}"/>
                </a:ext>
              </a:extLst>
            </p:cNvPr>
            <p:cNvSpPr txBox="1"/>
            <p:nvPr/>
          </p:nvSpPr>
          <p:spPr>
            <a:xfrm>
              <a:off x="598102" y="4152589"/>
              <a:ext cx="611505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/>
                <a:t>최종 도착지 URL 확인으로 피싱/악성 페이지 탐지 지원</a:t>
              </a:r>
            </a:p>
          </p:txBody>
        </p:sp>
        <p:pic>
          <p:nvPicPr>
            <p:cNvPr id="22" name="그림 21" descr="상징, 원, 로고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FD7CFD9-ABFF-01E2-4097-EC85FDEC6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422713" y="4151162"/>
              <a:ext cx="252000" cy="25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19300"/>
            <a:ext cx="3657600" cy="2209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2479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6" y="2324100"/>
            <a:ext cx="285751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8956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4671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2019300"/>
            <a:ext cx="3657600" cy="2209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0" y="224790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0100" y="232410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28956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32385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35814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3400" y="2019300"/>
            <a:ext cx="3657600" cy="2209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0" y="224790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96300" y="2324100"/>
            <a:ext cx="228600" cy="3048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81000" y="2286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7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기대 효과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-762000" y="1219201"/>
            <a:ext cx="13716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QR 코드 스미싱 방지 웹 서비스 구현을 통해 기대할 수 있는 사용자 보호 효과 및 사회적 영향</a:t>
            </a:r>
            <a:endParaRPr lang="en-US" sz="1500" dirty="0"/>
          </a:p>
        </p:txBody>
      </p:sp>
      <p:sp>
        <p:nvSpPr>
          <p:cNvPr id="27" name="Text 2"/>
          <p:cNvSpPr/>
          <p:nvPr/>
        </p:nvSpPr>
        <p:spPr>
          <a:xfrm>
            <a:off x="1219201" y="2324100"/>
            <a:ext cx="146714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800" b="1" dirty="0">
                <a:solidFill>
                  <a:srgbClr val="1E40A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사용자 보호</a:t>
            </a:r>
            <a:endParaRPr lang="en-US" dirty="0"/>
          </a:p>
        </p:txBody>
      </p:sp>
      <p:sp>
        <p:nvSpPr>
          <p:cNvPr id="28" name="Text 3"/>
          <p:cNvSpPr/>
          <p:nvPr/>
        </p:nvSpPr>
        <p:spPr>
          <a:xfrm>
            <a:off x="838200" y="2857500"/>
            <a:ext cx="2971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QR 코드 스미싱으로 인한 </a:t>
            </a:r>
            <a:r>
              <a:rPr lang="en-US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개인정보</a:t>
            </a: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유출</a:t>
            </a: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위험</a:t>
            </a: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감소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838201" y="3429000"/>
            <a:ext cx="279284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altLang="ko-KR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안전하지</a:t>
            </a:r>
            <a:r>
              <a:rPr lang="en-US" altLang="ko-KR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</a:t>
            </a:r>
            <a:r>
              <a:rPr lang="en-US" altLang="ko-KR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않은</a:t>
            </a:r>
            <a:r>
              <a:rPr lang="en-US" altLang="ko-KR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QR </a:t>
            </a:r>
            <a:r>
              <a:rPr lang="en-US" altLang="ko-KR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코드</a:t>
            </a:r>
            <a:r>
              <a:rPr lang="en-US" altLang="ko-KR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</a:t>
            </a:r>
            <a:r>
              <a:rPr lang="en-US" altLang="ko-KR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접근</a:t>
            </a:r>
            <a:r>
              <a:rPr lang="en-US" altLang="ko-KR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</a:t>
            </a:r>
            <a:r>
              <a:rPr lang="en-US" altLang="ko-KR" sz="1200" dirty="0" err="1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차단</a:t>
            </a:r>
            <a:endParaRPr lang="en-US" altLang="ko-KR" sz="1200" dirty="0"/>
          </a:p>
        </p:txBody>
      </p:sp>
      <p:sp>
        <p:nvSpPr>
          <p:cNvPr id="31" name="Text 6"/>
          <p:cNvSpPr/>
          <p:nvPr/>
        </p:nvSpPr>
        <p:spPr>
          <a:xfrm>
            <a:off x="5105401" y="2324100"/>
            <a:ext cx="146714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800" b="1" dirty="0" err="1">
                <a:solidFill>
                  <a:srgbClr val="16653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사회적</a:t>
            </a:r>
            <a:r>
              <a:rPr lang="en-US" sz="1800" b="1" dirty="0">
                <a:solidFill>
                  <a:srgbClr val="16653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 영향</a:t>
            </a:r>
            <a:endParaRPr lang="en-US" dirty="0">
              <a:solidFill>
                <a:srgbClr val="166534"/>
              </a:solidFill>
            </a:endParaRPr>
          </a:p>
        </p:txBody>
      </p:sp>
      <p:sp>
        <p:nvSpPr>
          <p:cNvPr id="32" name="Text 7"/>
          <p:cNvSpPr/>
          <p:nvPr/>
        </p:nvSpPr>
        <p:spPr>
          <a:xfrm>
            <a:off x="4724402" y="2857500"/>
            <a:ext cx="257335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QR 코드 사용에 대한 신뢰 회복</a:t>
            </a:r>
            <a:endParaRPr lang="en-US" sz="1200" dirty="0"/>
          </a:p>
        </p:txBody>
      </p:sp>
      <p:sp>
        <p:nvSpPr>
          <p:cNvPr id="33" name="Text 8"/>
          <p:cNvSpPr/>
          <p:nvPr/>
        </p:nvSpPr>
        <p:spPr>
          <a:xfrm>
            <a:off x="4724404" y="3200400"/>
            <a:ext cx="303395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사이버 보안에 대한 사회적 인식 향상</a:t>
            </a:r>
            <a:endParaRPr lang="en-US" sz="1200" dirty="0"/>
          </a:p>
        </p:txBody>
      </p:sp>
      <p:sp>
        <p:nvSpPr>
          <p:cNvPr id="34" name="Text 9"/>
          <p:cNvSpPr/>
          <p:nvPr/>
        </p:nvSpPr>
        <p:spPr>
          <a:xfrm>
            <a:off x="4724404" y="3543300"/>
            <a:ext cx="303395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ui-sans-serif" pitchFamily="34" charset="-120"/>
              </a:rPr>
              <a:t>디지털 포용성 증진을 위한 기반 구축</a:t>
            </a:r>
            <a:endParaRPr lang="en-US" sz="1200" dirty="0"/>
          </a:p>
        </p:txBody>
      </p:sp>
      <p:sp>
        <p:nvSpPr>
          <p:cNvPr id="35" name="Text 10"/>
          <p:cNvSpPr/>
          <p:nvPr/>
        </p:nvSpPr>
        <p:spPr>
          <a:xfrm>
            <a:off x="8991600" y="2324100"/>
            <a:ext cx="2505073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ko-KR" altLang="en-US" sz="1500" b="1" dirty="0">
                <a:solidFill>
                  <a:srgbClr val="6B21A8"/>
                </a:solidFill>
              </a:rPr>
              <a:t>기술 확장성 및 활용성 강조</a:t>
            </a:r>
            <a:endParaRPr lang="en-US" sz="1500" b="1" dirty="0">
              <a:solidFill>
                <a:srgbClr val="6B21A8"/>
              </a:solidFill>
            </a:endParaRPr>
          </a:p>
        </p:txBody>
      </p:sp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0" y="2895600"/>
            <a:ext cx="152400" cy="152400"/>
          </a:xfrm>
          <a:prstGeom prst="rect">
            <a:avLst/>
          </a:prstGeom>
        </p:spPr>
      </p:pic>
      <p:sp>
        <p:nvSpPr>
          <p:cNvPr id="37" name="Text 12"/>
          <p:cNvSpPr/>
          <p:nvPr/>
        </p:nvSpPr>
        <p:spPr>
          <a:xfrm>
            <a:off x="8610602" y="2834640"/>
            <a:ext cx="334250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150" dirty="0">
                <a:latin typeface="맑은 고딕" panose="020B0503020000020004" pitchFamily="50" charset="-127"/>
              </a:rPr>
              <a:t>QR</a:t>
            </a:r>
            <a:r>
              <a:rPr lang="ko-KR" altLang="en-US" sz="1150" dirty="0" err="1">
                <a:latin typeface="맑은 고딕" panose="020B0503020000020004" pitchFamily="50" charset="-127"/>
              </a:rPr>
              <a:t>스미싱</a:t>
            </a:r>
            <a:r>
              <a:rPr lang="ko-KR" altLang="en-US" sz="1150" dirty="0">
                <a:latin typeface="맑은 고딕" panose="020B0503020000020004" pitchFamily="50" charset="-127"/>
              </a:rPr>
              <a:t> 외 이메일 피싱</a:t>
            </a:r>
            <a:r>
              <a:rPr lang="en-US" altLang="ko-KR" sz="1150" dirty="0">
                <a:latin typeface="맑은 고딕" panose="020B0503020000020004" pitchFamily="50" charset="-127"/>
              </a:rPr>
              <a:t>, </a:t>
            </a:r>
            <a:r>
              <a:rPr lang="ko-KR" altLang="en-US" sz="1150" dirty="0">
                <a:latin typeface="맑은 고딕" panose="020B0503020000020004" pitchFamily="50" charset="-127"/>
              </a:rPr>
              <a:t>악성 앱 분석 등</a:t>
            </a:r>
            <a:endParaRPr lang="en-US" altLang="ko-KR" sz="1150" dirty="0">
              <a:latin typeface="맑은 고딕" panose="020B0503020000020004" pitchFamily="50" charset="-127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50" dirty="0">
                <a:latin typeface="맑은 고딕" panose="020B0503020000020004" pitchFamily="50" charset="-127"/>
              </a:rPr>
              <a:t>다양한 디지털 위협 영역으로 확장 적용</a:t>
            </a:r>
            <a:endParaRPr lang="ko-KR" altLang="ko-KR" sz="1150" dirty="0">
              <a:latin typeface="맑은 고딕" panose="020B0503020000020004" pitchFamily="50" charset="-127"/>
            </a:endParaRPr>
          </a:p>
        </p:txBody>
      </p:sp>
      <p:sp>
        <p:nvSpPr>
          <p:cNvPr id="43" name="Text 16">
            <a:extLst>
              <a:ext uri="{FF2B5EF4-FFF2-40B4-BE49-F238E27FC236}">
                <a16:creationId xmlns:a16="http://schemas.microsoft.com/office/drawing/2014/main" id="{B0C3AB02-0A20-B44A-F32D-76211DD68938}"/>
              </a:ext>
            </a:extLst>
          </p:cNvPr>
          <p:cNvSpPr/>
          <p:nvPr/>
        </p:nvSpPr>
        <p:spPr>
          <a:xfrm>
            <a:off x="381000" y="6507079"/>
            <a:ext cx="41871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endParaRPr lang="en-US" sz="1200" dirty="0"/>
          </a:p>
        </p:txBody>
      </p:sp>
      <p:sp>
        <p:nvSpPr>
          <p:cNvPr id="52" name="슬라이드 번호 개체 틀 5">
            <a:extLst>
              <a:ext uri="{FF2B5EF4-FFF2-40B4-BE49-F238E27FC236}">
                <a16:creationId xmlns:a16="http://schemas.microsoft.com/office/drawing/2014/main" id="{3309E70D-AEFE-971E-9345-DFE4454DE4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153650" y="6356350"/>
            <a:ext cx="16573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enorite" panose="00000500000000000000" pitchFamily="2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16AB995-72F6-4FEA-986E-B2AB61F4A3D8}" type="slidenum">
              <a:rPr lang="en-US" altLang="ko-KR">
                <a:latin typeface="맑은 고딕" panose="020B0503020000020004" pitchFamily="50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1110</TotalTime>
  <Words>421</Words>
  <Application>Microsoft Office PowerPoint</Application>
  <PresentationFormat>와이드스크린</PresentationFormat>
  <Paragraphs>110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굴림</vt:lpstr>
      <vt:lpstr>맑은 고딕</vt:lpstr>
      <vt:lpstr>Arial</vt:lpstr>
      <vt:lpstr>Arial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재성 정</cp:lastModifiedBy>
  <cp:revision>10</cp:revision>
  <dcterms:created xsi:type="dcterms:W3CDTF">2025-10-22T11:21:41Z</dcterms:created>
  <dcterms:modified xsi:type="dcterms:W3CDTF">2025-10-24T07:38:31Z</dcterms:modified>
</cp:coreProperties>
</file>